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57" r:id="rId4"/>
    <p:sldId id="278" r:id="rId5"/>
    <p:sldId id="280" r:id="rId6"/>
    <p:sldId id="409" r:id="rId7"/>
    <p:sldId id="390" r:id="rId8"/>
    <p:sldId id="408" r:id="rId9"/>
    <p:sldId id="389" r:id="rId10"/>
    <p:sldId id="400" r:id="rId11"/>
    <p:sldId id="275" r:id="rId12"/>
    <p:sldId id="382" r:id="rId13"/>
    <p:sldId id="402" r:id="rId14"/>
    <p:sldId id="386" r:id="rId15"/>
    <p:sldId id="392" r:id="rId16"/>
    <p:sldId id="279" r:id="rId17"/>
    <p:sldId id="277" r:id="rId18"/>
    <p:sldId id="267" r:id="rId19"/>
    <p:sldId id="262" r:id="rId20"/>
    <p:sldId id="276" r:id="rId21"/>
    <p:sldId id="281" r:id="rId22"/>
    <p:sldId id="271" r:id="rId23"/>
    <p:sldId id="261" r:id="rId24"/>
    <p:sldId id="260" r:id="rId25"/>
    <p:sldId id="282" r:id="rId26"/>
    <p:sldId id="283" r:id="rId27"/>
    <p:sldId id="387" r:id="rId28"/>
    <p:sldId id="410" r:id="rId29"/>
    <p:sldId id="395" r:id="rId30"/>
    <p:sldId id="396" r:id="rId31"/>
    <p:sldId id="406" r:id="rId32"/>
    <p:sldId id="393" r:id="rId33"/>
    <p:sldId id="399" r:id="rId34"/>
    <p:sldId id="388" r:id="rId35"/>
    <p:sldId id="401" r:id="rId36"/>
    <p:sldId id="27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00" autoAdjust="0"/>
    <p:restoredTop sz="94647" autoAdjust="0"/>
  </p:normalViewPr>
  <p:slideViewPr>
    <p:cSldViewPr snapToGrid="0">
      <p:cViewPr varScale="1">
        <p:scale>
          <a:sx n="108" d="100"/>
          <a:sy n="108" d="100"/>
        </p:scale>
        <p:origin x="1632" y="84"/>
      </p:cViewPr>
      <p:guideLst/>
    </p:cSldViewPr>
  </p:slideViewPr>
  <p:outlineViewPr>
    <p:cViewPr>
      <p:scale>
        <a:sx n="33" d="100"/>
        <a:sy n="33" d="100"/>
      </p:scale>
      <p:origin x="0" y="-632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49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72508-76B6-44C2-9238-939B183253A5}"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390AE9C6-A8C4-45C6-BF16-589FFFEB9970}">
      <dgm:prSet/>
      <dgm:spPr/>
      <dgm:t>
        <a:bodyPr/>
        <a:lstStyle/>
        <a:p>
          <a:r>
            <a:rPr lang="en-US" dirty="0"/>
            <a:t>FAQ- Answers</a:t>
          </a:r>
        </a:p>
      </dgm:t>
    </dgm:pt>
    <dgm:pt modelId="{C1A647FC-B3F5-43C8-B286-7F5FA8FFDE65}" type="parTrans" cxnId="{26DFA724-C16E-48E0-A6E2-96193272E185}">
      <dgm:prSet/>
      <dgm:spPr/>
      <dgm:t>
        <a:bodyPr/>
        <a:lstStyle/>
        <a:p>
          <a:endParaRPr lang="en-US"/>
        </a:p>
      </dgm:t>
    </dgm:pt>
    <dgm:pt modelId="{EB455F8A-FDDC-4734-95EE-63FCFA6A7528}" type="sibTrans" cxnId="{26DFA724-C16E-48E0-A6E2-96193272E185}">
      <dgm:prSet/>
      <dgm:spPr/>
      <dgm:t>
        <a:bodyPr/>
        <a:lstStyle/>
        <a:p>
          <a:endParaRPr lang="en-US"/>
        </a:p>
      </dgm:t>
    </dgm:pt>
    <dgm:pt modelId="{2657925B-4F3B-4296-A83A-033E89122F76}">
      <dgm:prSet/>
      <dgm:spPr/>
      <dgm:t>
        <a:bodyPr/>
        <a:lstStyle/>
        <a:p>
          <a:r>
            <a:rPr lang="en-US" dirty="0"/>
            <a:t>Regulatory Evidence</a:t>
          </a:r>
        </a:p>
      </dgm:t>
    </dgm:pt>
    <dgm:pt modelId="{26D4C0A7-36C7-4DA4-A7BB-3608F862803E}" type="parTrans" cxnId="{D4E858C5-7C60-4414-BCBD-236A12E79BAA}">
      <dgm:prSet/>
      <dgm:spPr/>
      <dgm:t>
        <a:bodyPr/>
        <a:lstStyle/>
        <a:p>
          <a:endParaRPr lang="en-US"/>
        </a:p>
      </dgm:t>
    </dgm:pt>
    <dgm:pt modelId="{CF956727-9A14-4D1B-AAA8-35B9DEF4CD0E}" type="sibTrans" cxnId="{D4E858C5-7C60-4414-BCBD-236A12E79BAA}">
      <dgm:prSet/>
      <dgm:spPr/>
      <dgm:t>
        <a:bodyPr/>
        <a:lstStyle/>
        <a:p>
          <a:endParaRPr lang="en-US"/>
        </a:p>
      </dgm:t>
    </dgm:pt>
    <dgm:pt modelId="{597FF757-D0F2-43D6-A8B4-7BFBF0D3EF65}" type="pres">
      <dgm:prSet presAssocID="{CF272508-76B6-44C2-9238-939B183253A5}" presName="cycle" presStyleCnt="0">
        <dgm:presLayoutVars>
          <dgm:dir/>
          <dgm:resizeHandles val="exact"/>
        </dgm:presLayoutVars>
      </dgm:prSet>
      <dgm:spPr/>
    </dgm:pt>
    <dgm:pt modelId="{30AF87E5-DE8A-44F1-A90A-CCF15469A6DD}" type="pres">
      <dgm:prSet presAssocID="{390AE9C6-A8C4-45C6-BF16-589FFFEB9970}" presName="node" presStyleLbl="node1" presStyleIdx="0" presStyleCnt="2" custRadScaleRad="193702" custRadScaleInc="-35505">
        <dgm:presLayoutVars>
          <dgm:bulletEnabled val="1"/>
        </dgm:presLayoutVars>
      </dgm:prSet>
      <dgm:spPr/>
    </dgm:pt>
    <dgm:pt modelId="{F4E09EAC-41D7-4D0C-A9BC-380E42874320}" type="pres">
      <dgm:prSet presAssocID="{390AE9C6-A8C4-45C6-BF16-589FFFEB9970}" presName="spNode" presStyleCnt="0"/>
      <dgm:spPr/>
    </dgm:pt>
    <dgm:pt modelId="{4E8B6CD2-F936-4F3C-8506-B7361BBD85FA}" type="pres">
      <dgm:prSet presAssocID="{EB455F8A-FDDC-4734-95EE-63FCFA6A7528}" presName="sibTrans" presStyleLbl="sibTrans1D1" presStyleIdx="0" presStyleCnt="2"/>
      <dgm:spPr/>
    </dgm:pt>
    <dgm:pt modelId="{3DAC7A45-56DF-404C-9F42-C657625016AE}" type="pres">
      <dgm:prSet presAssocID="{2657925B-4F3B-4296-A83A-033E89122F76}" presName="node" presStyleLbl="node1" presStyleIdx="1" presStyleCnt="2" custRadScaleRad="135293" custRadScaleInc="-83852">
        <dgm:presLayoutVars>
          <dgm:bulletEnabled val="1"/>
        </dgm:presLayoutVars>
      </dgm:prSet>
      <dgm:spPr/>
    </dgm:pt>
    <dgm:pt modelId="{5F73D0A5-EE7A-46F0-B045-535B56B9CAE8}" type="pres">
      <dgm:prSet presAssocID="{2657925B-4F3B-4296-A83A-033E89122F76}" presName="spNode" presStyleCnt="0"/>
      <dgm:spPr/>
    </dgm:pt>
    <dgm:pt modelId="{F11D08EC-7E12-4C3F-B291-7D8B102495A7}" type="pres">
      <dgm:prSet presAssocID="{CF956727-9A14-4D1B-AAA8-35B9DEF4CD0E}" presName="sibTrans" presStyleLbl="sibTrans1D1" presStyleIdx="1" presStyleCnt="2"/>
      <dgm:spPr/>
    </dgm:pt>
  </dgm:ptLst>
  <dgm:cxnLst>
    <dgm:cxn modelId="{34E41417-BE78-43EE-8848-4996F64D23BA}" type="presOf" srcId="{2657925B-4F3B-4296-A83A-033E89122F76}" destId="{3DAC7A45-56DF-404C-9F42-C657625016AE}" srcOrd="0" destOrd="0" presId="urn:microsoft.com/office/officeart/2005/8/layout/cycle6"/>
    <dgm:cxn modelId="{26DFA724-C16E-48E0-A6E2-96193272E185}" srcId="{CF272508-76B6-44C2-9238-939B183253A5}" destId="{390AE9C6-A8C4-45C6-BF16-589FFFEB9970}" srcOrd="0" destOrd="0" parTransId="{C1A647FC-B3F5-43C8-B286-7F5FA8FFDE65}" sibTransId="{EB455F8A-FDDC-4734-95EE-63FCFA6A7528}"/>
    <dgm:cxn modelId="{893EE663-52A0-4B4E-AE5D-FF3663643E2C}" type="presOf" srcId="{390AE9C6-A8C4-45C6-BF16-589FFFEB9970}" destId="{30AF87E5-DE8A-44F1-A90A-CCF15469A6DD}" srcOrd="0" destOrd="0" presId="urn:microsoft.com/office/officeart/2005/8/layout/cycle6"/>
    <dgm:cxn modelId="{A00A8086-E5CB-41B9-B414-4DAF4C95D70D}" type="presOf" srcId="{CF956727-9A14-4D1B-AAA8-35B9DEF4CD0E}" destId="{F11D08EC-7E12-4C3F-B291-7D8B102495A7}" srcOrd="0" destOrd="0" presId="urn:microsoft.com/office/officeart/2005/8/layout/cycle6"/>
    <dgm:cxn modelId="{25ACDA87-E934-40AA-8E1E-7A00389651E1}" type="presOf" srcId="{EB455F8A-FDDC-4734-95EE-63FCFA6A7528}" destId="{4E8B6CD2-F936-4F3C-8506-B7361BBD85FA}" srcOrd="0" destOrd="0" presId="urn:microsoft.com/office/officeart/2005/8/layout/cycle6"/>
    <dgm:cxn modelId="{D4E858C5-7C60-4414-BCBD-236A12E79BAA}" srcId="{CF272508-76B6-44C2-9238-939B183253A5}" destId="{2657925B-4F3B-4296-A83A-033E89122F76}" srcOrd="1" destOrd="0" parTransId="{26D4C0A7-36C7-4DA4-A7BB-3608F862803E}" sibTransId="{CF956727-9A14-4D1B-AAA8-35B9DEF4CD0E}"/>
    <dgm:cxn modelId="{9D7F12ED-F72D-4487-9D6C-9FB904689A59}" type="presOf" srcId="{CF272508-76B6-44C2-9238-939B183253A5}" destId="{597FF757-D0F2-43D6-A8B4-7BFBF0D3EF65}" srcOrd="0" destOrd="0" presId="urn:microsoft.com/office/officeart/2005/8/layout/cycle6"/>
    <dgm:cxn modelId="{3158EB22-C335-4951-B1D1-F4CC3058D23A}" type="presParOf" srcId="{597FF757-D0F2-43D6-A8B4-7BFBF0D3EF65}" destId="{30AF87E5-DE8A-44F1-A90A-CCF15469A6DD}" srcOrd="0" destOrd="0" presId="urn:microsoft.com/office/officeart/2005/8/layout/cycle6"/>
    <dgm:cxn modelId="{2FA9CC62-1E7D-429D-8E94-FC2B01E3314B}" type="presParOf" srcId="{597FF757-D0F2-43D6-A8B4-7BFBF0D3EF65}" destId="{F4E09EAC-41D7-4D0C-A9BC-380E42874320}" srcOrd="1" destOrd="0" presId="urn:microsoft.com/office/officeart/2005/8/layout/cycle6"/>
    <dgm:cxn modelId="{B9220235-F8C5-49B4-A22D-25D0EB90A428}" type="presParOf" srcId="{597FF757-D0F2-43D6-A8B4-7BFBF0D3EF65}" destId="{4E8B6CD2-F936-4F3C-8506-B7361BBD85FA}" srcOrd="2" destOrd="0" presId="urn:microsoft.com/office/officeart/2005/8/layout/cycle6"/>
    <dgm:cxn modelId="{7A1835B5-9AA4-4143-AEA3-C8846F6F9F6A}" type="presParOf" srcId="{597FF757-D0F2-43D6-A8B4-7BFBF0D3EF65}" destId="{3DAC7A45-56DF-404C-9F42-C657625016AE}" srcOrd="3" destOrd="0" presId="urn:microsoft.com/office/officeart/2005/8/layout/cycle6"/>
    <dgm:cxn modelId="{3B25AC47-074F-4354-8191-543D018132E3}" type="presParOf" srcId="{597FF757-D0F2-43D6-A8B4-7BFBF0D3EF65}" destId="{5F73D0A5-EE7A-46F0-B045-535B56B9CAE8}" srcOrd="4" destOrd="0" presId="urn:microsoft.com/office/officeart/2005/8/layout/cycle6"/>
    <dgm:cxn modelId="{2EE05C8E-416D-4FEE-930B-FDFB2352C589}" type="presParOf" srcId="{597FF757-D0F2-43D6-A8B4-7BFBF0D3EF65}" destId="{F11D08EC-7E12-4C3F-B291-7D8B102495A7}"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7CD5F1-AE94-465D-9BC6-9CF9298E8A7A}" type="doc">
      <dgm:prSet loTypeId="urn:microsoft.com/office/officeart/2018/2/layout/IconCircleList" loCatId="icon" qsTypeId="urn:microsoft.com/office/officeart/2005/8/quickstyle/simple1" qsCatId="simple" csTypeId="urn:microsoft.com/office/officeart/2018/5/colors/Iconchunking_neutralicon_accent1_2" csCatId="accent1" phldr="1"/>
      <dgm:spPr/>
      <dgm:t>
        <a:bodyPr/>
        <a:lstStyle/>
        <a:p>
          <a:endParaRPr lang="en-US"/>
        </a:p>
      </dgm:t>
    </dgm:pt>
    <dgm:pt modelId="{6FF20C99-B210-44DC-8F30-C271A5FC5234}">
      <dgm:prSet/>
      <dgm:spPr/>
      <dgm:t>
        <a:bodyPr/>
        <a:lstStyle/>
        <a:p>
          <a:r>
            <a:rPr lang="en-US" b="1"/>
            <a:t>Question: </a:t>
          </a:r>
          <a:r>
            <a:rPr lang="en-US"/>
            <a:t>Do we have to provide a letter from a potential employer of students stating there is a need for what the students are studying?</a:t>
          </a:r>
        </a:p>
      </dgm:t>
    </dgm:pt>
    <dgm:pt modelId="{6D859F52-EFCD-415F-9F5E-C664EEE9D6B7}" type="parTrans" cxnId="{D1416D30-099B-45F2-BE24-40B25AF13767}">
      <dgm:prSet/>
      <dgm:spPr/>
      <dgm:t>
        <a:bodyPr/>
        <a:lstStyle/>
        <a:p>
          <a:endParaRPr lang="en-US"/>
        </a:p>
      </dgm:t>
    </dgm:pt>
    <dgm:pt modelId="{43F832CC-3071-4564-A2DA-C478A2D7C576}" type="sibTrans" cxnId="{D1416D30-099B-45F2-BE24-40B25AF13767}">
      <dgm:prSet/>
      <dgm:spPr/>
      <dgm:t>
        <a:bodyPr/>
        <a:lstStyle/>
        <a:p>
          <a:endParaRPr lang="en-US"/>
        </a:p>
      </dgm:t>
    </dgm:pt>
    <dgm:pt modelId="{4E42036A-BB78-4B46-9455-B3B4C73C8496}">
      <dgm:prSet/>
      <dgm:spPr/>
      <dgm:t>
        <a:bodyPr/>
        <a:lstStyle/>
        <a:p>
          <a:r>
            <a:rPr lang="en-US" b="1"/>
            <a:t>Answer: </a:t>
          </a:r>
          <a:r>
            <a:rPr lang="en-US"/>
            <a:t>The letter of support must </a:t>
          </a:r>
          <a:r>
            <a:rPr lang="en-US" b="1"/>
            <a:t>document a partnership </a:t>
          </a:r>
          <a:r>
            <a:rPr lang="en-US"/>
            <a:t>with an employer related to your training program, not just the need for what the students are studying.</a:t>
          </a:r>
        </a:p>
      </dgm:t>
    </dgm:pt>
    <dgm:pt modelId="{F69257A6-2E25-4229-9E6F-9ECCA4784F57}" type="parTrans" cxnId="{E5282FDD-3235-4174-B185-0FF9715F5E9B}">
      <dgm:prSet/>
      <dgm:spPr/>
      <dgm:t>
        <a:bodyPr/>
        <a:lstStyle/>
        <a:p>
          <a:endParaRPr lang="en-US"/>
        </a:p>
      </dgm:t>
    </dgm:pt>
    <dgm:pt modelId="{A048492B-F90F-4C1C-BBA1-3F07A51DED14}" type="sibTrans" cxnId="{E5282FDD-3235-4174-B185-0FF9715F5E9B}">
      <dgm:prSet/>
      <dgm:spPr/>
      <dgm:t>
        <a:bodyPr/>
        <a:lstStyle/>
        <a:p>
          <a:endParaRPr lang="en-US"/>
        </a:p>
      </dgm:t>
    </dgm:pt>
    <dgm:pt modelId="{1CC4725B-FE4C-4949-B4BF-F7939C6A2FF3}">
      <dgm:prSet/>
      <dgm:spPr/>
      <dgm:t>
        <a:bodyPr/>
        <a:lstStyle/>
        <a:p>
          <a:r>
            <a:rPr lang="en-US" b="1"/>
            <a:t>Question: </a:t>
          </a:r>
          <a:r>
            <a:rPr lang="en-US"/>
            <a:t>Would a list of advisory board members or a list of externship/clinic partnerships be adequate?</a:t>
          </a:r>
        </a:p>
      </dgm:t>
    </dgm:pt>
    <dgm:pt modelId="{1CE68008-5DEC-4431-A044-34D21EF808EF}" type="parTrans" cxnId="{0148023E-E01F-414C-A57A-3A991C3044D1}">
      <dgm:prSet/>
      <dgm:spPr/>
      <dgm:t>
        <a:bodyPr/>
        <a:lstStyle/>
        <a:p>
          <a:endParaRPr lang="en-US"/>
        </a:p>
      </dgm:t>
    </dgm:pt>
    <dgm:pt modelId="{C81247B3-5D7C-4DD9-868D-EDB2FB090665}" type="sibTrans" cxnId="{0148023E-E01F-414C-A57A-3A991C3044D1}">
      <dgm:prSet/>
      <dgm:spPr/>
      <dgm:t>
        <a:bodyPr/>
        <a:lstStyle/>
        <a:p>
          <a:endParaRPr lang="en-US"/>
        </a:p>
      </dgm:t>
    </dgm:pt>
    <dgm:pt modelId="{0AD30B1D-1930-43B4-A7CC-A9F1AB7D43D5}">
      <dgm:prSet/>
      <dgm:spPr/>
      <dgm:t>
        <a:bodyPr/>
        <a:lstStyle/>
        <a:p>
          <a:r>
            <a:rPr lang="en-US" b="1"/>
            <a:t>Answer: </a:t>
          </a:r>
          <a:r>
            <a:rPr lang="en-US"/>
            <a:t>If you advisory board membership is employer-based, it then might serve </a:t>
          </a:r>
          <a:r>
            <a:rPr lang="en-US" b="1"/>
            <a:t>the partnership purpose</a:t>
          </a:r>
          <a:r>
            <a:rPr lang="en-US"/>
            <a:t>. However, the intent of letters of support is not just to show that employers are interested in the training but also to show that </a:t>
          </a:r>
          <a:r>
            <a:rPr lang="en-US" b="1"/>
            <a:t>there is a partnership with employers </a:t>
          </a:r>
          <a:r>
            <a:rPr lang="en-US"/>
            <a:t>who are </a:t>
          </a:r>
          <a:r>
            <a:rPr lang="en-US" b="1"/>
            <a:t>willing to hire</a:t>
          </a:r>
          <a:r>
            <a:rPr lang="en-US"/>
            <a:t> those who complete the program.</a:t>
          </a:r>
        </a:p>
      </dgm:t>
    </dgm:pt>
    <dgm:pt modelId="{DEFA700F-E622-440E-877F-8615A6D41DB6}" type="parTrans" cxnId="{6C0077F7-EB1D-4E0F-8184-26A4012D0251}">
      <dgm:prSet/>
      <dgm:spPr/>
      <dgm:t>
        <a:bodyPr/>
        <a:lstStyle/>
        <a:p>
          <a:endParaRPr lang="en-US"/>
        </a:p>
      </dgm:t>
    </dgm:pt>
    <dgm:pt modelId="{542673E7-CDB5-4E56-AA3F-66FA5D72E2DA}" type="sibTrans" cxnId="{6C0077F7-EB1D-4E0F-8184-26A4012D0251}">
      <dgm:prSet/>
      <dgm:spPr/>
      <dgm:t>
        <a:bodyPr/>
        <a:lstStyle/>
        <a:p>
          <a:endParaRPr lang="en-US"/>
        </a:p>
      </dgm:t>
    </dgm:pt>
    <dgm:pt modelId="{3EC3BBE3-55F9-4DFF-A6A0-9FC773047366}" type="pres">
      <dgm:prSet presAssocID="{4F7CD5F1-AE94-465D-9BC6-9CF9298E8A7A}" presName="root" presStyleCnt="0">
        <dgm:presLayoutVars>
          <dgm:dir/>
          <dgm:resizeHandles val="exact"/>
        </dgm:presLayoutVars>
      </dgm:prSet>
      <dgm:spPr/>
    </dgm:pt>
    <dgm:pt modelId="{5A54FC43-9812-4EF0-B3A7-DFC79E439B3E}" type="pres">
      <dgm:prSet presAssocID="{4F7CD5F1-AE94-465D-9BC6-9CF9298E8A7A}" presName="container" presStyleCnt="0">
        <dgm:presLayoutVars>
          <dgm:dir/>
          <dgm:resizeHandles val="exact"/>
        </dgm:presLayoutVars>
      </dgm:prSet>
      <dgm:spPr/>
    </dgm:pt>
    <dgm:pt modelId="{6938DA4A-D467-43A3-A94F-DA2A4F31AA17}" type="pres">
      <dgm:prSet presAssocID="{6FF20C99-B210-44DC-8F30-C271A5FC5234}" presName="compNode" presStyleCnt="0"/>
      <dgm:spPr/>
    </dgm:pt>
    <dgm:pt modelId="{0CFB3F04-4D4E-4F42-AF06-AD26E645414C}" type="pres">
      <dgm:prSet presAssocID="{6FF20C99-B210-44DC-8F30-C271A5FC5234}" presName="iconBgRect" presStyleLbl="bgShp" presStyleIdx="0" presStyleCnt="4"/>
      <dgm:spPr/>
    </dgm:pt>
    <dgm:pt modelId="{552371C4-D632-40AE-A06C-6CB5F20FF3DA}" type="pres">
      <dgm:prSet presAssocID="{6FF20C99-B210-44DC-8F30-C271A5FC52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A7E25B6-8F3B-4CE6-8ADD-DD0C88F1883D}" type="pres">
      <dgm:prSet presAssocID="{6FF20C99-B210-44DC-8F30-C271A5FC5234}" presName="spaceRect" presStyleCnt="0"/>
      <dgm:spPr/>
    </dgm:pt>
    <dgm:pt modelId="{3CEBF55B-5EEF-4E30-A961-C828F3C3B242}" type="pres">
      <dgm:prSet presAssocID="{6FF20C99-B210-44DC-8F30-C271A5FC5234}" presName="textRect" presStyleLbl="revTx" presStyleIdx="0" presStyleCnt="4">
        <dgm:presLayoutVars>
          <dgm:chMax val="1"/>
          <dgm:chPref val="1"/>
        </dgm:presLayoutVars>
      </dgm:prSet>
      <dgm:spPr/>
    </dgm:pt>
    <dgm:pt modelId="{60C1E6BB-FACF-4DBD-AC27-1D494A8E4E09}" type="pres">
      <dgm:prSet presAssocID="{43F832CC-3071-4564-A2DA-C478A2D7C576}" presName="sibTrans" presStyleLbl="sibTrans2D1" presStyleIdx="0" presStyleCnt="0"/>
      <dgm:spPr/>
    </dgm:pt>
    <dgm:pt modelId="{585461EC-3C93-4288-BD42-71725E62BB23}" type="pres">
      <dgm:prSet presAssocID="{4E42036A-BB78-4B46-9455-B3B4C73C8496}" presName="compNode" presStyleCnt="0"/>
      <dgm:spPr/>
    </dgm:pt>
    <dgm:pt modelId="{5E037427-C483-4611-98FF-3C12155CF847}" type="pres">
      <dgm:prSet presAssocID="{4E42036A-BB78-4B46-9455-B3B4C73C8496}" presName="iconBgRect" presStyleLbl="bgShp" presStyleIdx="1" presStyleCnt="4"/>
      <dgm:spPr/>
    </dgm:pt>
    <dgm:pt modelId="{1CF9D3B2-084B-4F4B-99C0-9E1C66AA3A47}" type="pres">
      <dgm:prSet presAssocID="{4E42036A-BB78-4B46-9455-B3B4C73C84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59E2A3B-0A8B-4461-9793-B2884769995A}" type="pres">
      <dgm:prSet presAssocID="{4E42036A-BB78-4B46-9455-B3B4C73C8496}" presName="spaceRect" presStyleCnt="0"/>
      <dgm:spPr/>
    </dgm:pt>
    <dgm:pt modelId="{B7901E59-B838-4EE6-887D-CA465A0F233B}" type="pres">
      <dgm:prSet presAssocID="{4E42036A-BB78-4B46-9455-B3B4C73C8496}" presName="textRect" presStyleLbl="revTx" presStyleIdx="1" presStyleCnt="4">
        <dgm:presLayoutVars>
          <dgm:chMax val="1"/>
          <dgm:chPref val="1"/>
        </dgm:presLayoutVars>
      </dgm:prSet>
      <dgm:spPr/>
    </dgm:pt>
    <dgm:pt modelId="{B78C9339-81C1-4067-B357-B69CC5C659E3}" type="pres">
      <dgm:prSet presAssocID="{A048492B-F90F-4C1C-BBA1-3F07A51DED14}" presName="sibTrans" presStyleLbl="sibTrans2D1" presStyleIdx="0" presStyleCnt="0"/>
      <dgm:spPr/>
    </dgm:pt>
    <dgm:pt modelId="{91401579-3896-4E4F-97BF-8F24FB577F59}" type="pres">
      <dgm:prSet presAssocID="{1CC4725B-FE4C-4949-B4BF-F7939C6A2FF3}" presName="compNode" presStyleCnt="0"/>
      <dgm:spPr/>
    </dgm:pt>
    <dgm:pt modelId="{6A7AB196-8204-43B4-959C-F2D6BECD387B}" type="pres">
      <dgm:prSet presAssocID="{1CC4725B-FE4C-4949-B4BF-F7939C6A2FF3}" presName="iconBgRect" presStyleLbl="bgShp" presStyleIdx="2" presStyleCnt="4"/>
      <dgm:spPr/>
    </dgm:pt>
    <dgm:pt modelId="{4783D878-0D32-42C4-B13A-B16D332BECD1}" type="pres">
      <dgm:prSet presAssocID="{1CC4725B-FE4C-4949-B4BF-F7939C6A2FF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955F5DC8-CB8A-4EA4-8AD5-F8D3B2814DDF}" type="pres">
      <dgm:prSet presAssocID="{1CC4725B-FE4C-4949-B4BF-F7939C6A2FF3}" presName="spaceRect" presStyleCnt="0"/>
      <dgm:spPr/>
    </dgm:pt>
    <dgm:pt modelId="{E3D83D00-C8B6-48F9-A909-68C7A1F5F353}" type="pres">
      <dgm:prSet presAssocID="{1CC4725B-FE4C-4949-B4BF-F7939C6A2FF3}" presName="textRect" presStyleLbl="revTx" presStyleIdx="2" presStyleCnt="4">
        <dgm:presLayoutVars>
          <dgm:chMax val="1"/>
          <dgm:chPref val="1"/>
        </dgm:presLayoutVars>
      </dgm:prSet>
      <dgm:spPr/>
    </dgm:pt>
    <dgm:pt modelId="{40A3EFA4-9DCB-4DB0-B28A-85F324F91EE3}" type="pres">
      <dgm:prSet presAssocID="{C81247B3-5D7C-4DD9-868D-EDB2FB090665}" presName="sibTrans" presStyleLbl="sibTrans2D1" presStyleIdx="0" presStyleCnt="0"/>
      <dgm:spPr/>
    </dgm:pt>
    <dgm:pt modelId="{D72BAFDB-6C2A-4719-950B-07991B2F4F23}" type="pres">
      <dgm:prSet presAssocID="{0AD30B1D-1930-43B4-A7CC-A9F1AB7D43D5}" presName="compNode" presStyleCnt="0"/>
      <dgm:spPr/>
    </dgm:pt>
    <dgm:pt modelId="{8AC64A41-9886-468B-B9AF-7E8C7D176DCB}" type="pres">
      <dgm:prSet presAssocID="{0AD30B1D-1930-43B4-A7CC-A9F1AB7D43D5}" presName="iconBgRect" presStyleLbl="bgShp" presStyleIdx="3" presStyleCnt="4"/>
      <dgm:spPr/>
    </dgm:pt>
    <dgm:pt modelId="{1FB3042A-5CE0-4EB0-AB3E-D9FE53CABE18}" type="pres">
      <dgm:prSet presAssocID="{0AD30B1D-1930-43B4-A7CC-A9F1AB7D43D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50DDF4D3-C4B2-4A97-8859-B708C8EA7CDA}" type="pres">
      <dgm:prSet presAssocID="{0AD30B1D-1930-43B4-A7CC-A9F1AB7D43D5}" presName="spaceRect" presStyleCnt="0"/>
      <dgm:spPr/>
    </dgm:pt>
    <dgm:pt modelId="{D414CDCD-9B2A-4323-83E9-E886849B2C31}" type="pres">
      <dgm:prSet presAssocID="{0AD30B1D-1930-43B4-A7CC-A9F1AB7D43D5}" presName="textRect" presStyleLbl="revTx" presStyleIdx="3" presStyleCnt="4">
        <dgm:presLayoutVars>
          <dgm:chMax val="1"/>
          <dgm:chPref val="1"/>
        </dgm:presLayoutVars>
      </dgm:prSet>
      <dgm:spPr/>
    </dgm:pt>
  </dgm:ptLst>
  <dgm:cxnLst>
    <dgm:cxn modelId="{434AE402-271C-4C2B-8FE9-8A1C3BCFE673}" type="presOf" srcId="{1CC4725B-FE4C-4949-B4BF-F7939C6A2FF3}" destId="{E3D83D00-C8B6-48F9-A909-68C7A1F5F353}" srcOrd="0" destOrd="0" presId="urn:microsoft.com/office/officeart/2018/2/layout/IconCircleList"/>
    <dgm:cxn modelId="{CCF3E625-2D45-494E-91C1-8EDABADF76A3}" type="presOf" srcId="{C81247B3-5D7C-4DD9-868D-EDB2FB090665}" destId="{40A3EFA4-9DCB-4DB0-B28A-85F324F91EE3}" srcOrd="0" destOrd="0" presId="urn:microsoft.com/office/officeart/2018/2/layout/IconCircleList"/>
    <dgm:cxn modelId="{D1416D30-099B-45F2-BE24-40B25AF13767}" srcId="{4F7CD5F1-AE94-465D-9BC6-9CF9298E8A7A}" destId="{6FF20C99-B210-44DC-8F30-C271A5FC5234}" srcOrd="0" destOrd="0" parTransId="{6D859F52-EFCD-415F-9F5E-C664EEE9D6B7}" sibTransId="{43F832CC-3071-4564-A2DA-C478A2D7C576}"/>
    <dgm:cxn modelId="{0148023E-E01F-414C-A57A-3A991C3044D1}" srcId="{4F7CD5F1-AE94-465D-9BC6-9CF9298E8A7A}" destId="{1CC4725B-FE4C-4949-B4BF-F7939C6A2FF3}" srcOrd="2" destOrd="0" parTransId="{1CE68008-5DEC-4431-A044-34D21EF808EF}" sibTransId="{C81247B3-5D7C-4DD9-868D-EDB2FB090665}"/>
    <dgm:cxn modelId="{565C2D63-BC8F-4A9E-80DF-A47C289E87CD}" type="presOf" srcId="{4E42036A-BB78-4B46-9455-B3B4C73C8496}" destId="{B7901E59-B838-4EE6-887D-CA465A0F233B}" srcOrd="0" destOrd="0" presId="urn:microsoft.com/office/officeart/2018/2/layout/IconCircleList"/>
    <dgm:cxn modelId="{74BA686F-DF2D-4896-870F-678BABC70479}" type="presOf" srcId="{A048492B-F90F-4C1C-BBA1-3F07A51DED14}" destId="{B78C9339-81C1-4067-B357-B69CC5C659E3}" srcOrd="0" destOrd="0" presId="urn:microsoft.com/office/officeart/2018/2/layout/IconCircleList"/>
    <dgm:cxn modelId="{74D92EA9-828B-4EE1-A448-FBB4E08EAC21}" type="presOf" srcId="{6FF20C99-B210-44DC-8F30-C271A5FC5234}" destId="{3CEBF55B-5EEF-4E30-A961-C828F3C3B242}" srcOrd="0" destOrd="0" presId="urn:microsoft.com/office/officeart/2018/2/layout/IconCircleList"/>
    <dgm:cxn modelId="{4C5742B8-75DC-473C-B2BE-908BB8AB8C18}" type="presOf" srcId="{0AD30B1D-1930-43B4-A7CC-A9F1AB7D43D5}" destId="{D414CDCD-9B2A-4323-83E9-E886849B2C31}" srcOrd="0" destOrd="0" presId="urn:microsoft.com/office/officeart/2018/2/layout/IconCircleList"/>
    <dgm:cxn modelId="{E5282FDD-3235-4174-B185-0FF9715F5E9B}" srcId="{4F7CD5F1-AE94-465D-9BC6-9CF9298E8A7A}" destId="{4E42036A-BB78-4B46-9455-B3B4C73C8496}" srcOrd="1" destOrd="0" parTransId="{F69257A6-2E25-4229-9E6F-9ECCA4784F57}" sibTransId="{A048492B-F90F-4C1C-BBA1-3F07A51DED14}"/>
    <dgm:cxn modelId="{CEE21DEA-4B81-4A8E-A722-219C377DB610}" type="presOf" srcId="{43F832CC-3071-4564-A2DA-C478A2D7C576}" destId="{60C1E6BB-FACF-4DBD-AC27-1D494A8E4E09}" srcOrd="0" destOrd="0" presId="urn:microsoft.com/office/officeart/2018/2/layout/IconCircleList"/>
    <dgm:cxn modelId="{6C0077F7-EB1D-4E0F-8184-26A4012D0251}" srcId="{4F7CD5F1-AE94-465D-9BC6-9CF9298E8A7A}" destId="{0AD30B1D-1930-43B4-A7CC-A9F1AB7D43D5}" srcOrd="3" destOrd="0" parTransId="{DEFA700F-E622-440E-877F-8615A6D41DB6}" sibTransId="{542673E7-CDB5-4E56-AA3F-66FA5D72E2DA}"/>
    <dgm:cxn modelId="{83EB14F9-4E20-4B61-8175-6DB0958D04CD}" type="presOf" srcId="{4F7CD5F1-AE94-465D-9BC6-9CF9298E8A7A}" destId="{3EC3BBE3-55F9-4DFF-A6A0-9FC773047366}" srcOrd="0" destOrd="0" presId="urn:microsoft.com/office/officeart/2018/2/layout/IconCircleList"/>
    <dgm:cxn modelId="{7FAE0949-4A41-4BA7-88BF-A289547B927D}" type="presParOf" srcId="{3EC3BBE3-55F9-4DFF-A6A0-9FC773047366}" destId="{5A54FC43-9812-4EF0-B3A7-DFC79E439B3E}" srcOrd="0" destOrd="0" presId="urn:microsoft.com/office/officeart/2018/2/layout/IconCircleList"/>
    <dgm:cxn modelId="{B4093AD4-0ADC-4B7D-8891-366AD8A31276}" type="presParOf" srcId="{5A54FC43-9812-4EF0-B3A7-DFC79E439B3E}" destId="{6938DA4A-D467-43A3-A94F-DA2A4F31AA17}" srcOrd="0" destOrd="0" presId="urn:microsoft.com/office/officeart/2018/2/layout/IconCircleList"/>
    <dgm:cxn modelId="{E927D019-913B-494D-8BAC-9459D4FE491D}" type="presParOf" srcId="{6938DA4A-D467-43A3-A94F-DA2A4F31AA17}" destId="{0CFB3F04-4D4E-4F42-AF06-AD26E645414C}" srcOrd="0" destOrd="0" presId="urn:microsoft.com/office/officeart/2018/2/layout/IconCircleList"/>
    <dgm:cxn modelId="{CCE8AB14-96DA-44C5-9792-5E1E75C6C3BF}" type="presParOf" srcId="{6938DA4A-D467-43A3-A94F-DA2A4F31AA17}" destId="{552371C4-D632-40AE-A06C-6CB5F20FF3DA}" srcOrd="1" destOrd="0" presId="urn:microsoft.com/office/officeart/2018/2/layout/IconCircleList"/>
    <dgm:cxn modelId="{E89588BC-5AEE-4AB2-8C11-6A4B93EE8B79}" type="presParOf" srcId="{6938DA4A-D467-43A3-A94F-DA2A4F31AA17}" destId="{AA7E25B6-8F3B-4CE6-8ADD-DD0C88F1883D}" srcOrd="2" destOrd="0" presId="urn:microsoft.com/office/officeart/2018/2/layout/IconCircleList"/>
    <dgm:cxn modelId="{6BA5CA6F-8DBD-4845-A436-EA11FA7BC306}" type="presParOf" srcId="{6938DA4A-D467-43A3-A94F-DA2A4F31AA17}" destId="{3CEBF55B-5EEF-4E30-A961-C828F3C3B242}" srcOrd="3" destOrd="0" presId="urn:microsoft.com/office/officeart/2018/2/layout/IconCircleList"/>
    <dgm:cxn modelId="{CAD6A6A1-25B3-4045-903A-2E13B369D7A7}" type="presParOf" srcId="{5A54FC43-9812-4EF0-B3A7-DFC79E439B3E}" destId="{60C1E6BB-FACF-4DBD-AC27-1D494A8E4E09}" srcOrd="1" destOrd="0" presId="urn:microsoft.com/office/officeart/2018/2/layout/IconCircleList"/>
    <dgm:cxn modelId="{BB1ABC82-BCC0-4B83-A3FA-C78B43A2D10C}" type="presParOf" srcId="{5A54FC43-9812-4EF0-B3A7-DFC79E439B3E}" destId="{585461EC-3C93-4288-BD42-71725E62BB23}" srcOrd="2" destOrd="0" presId="urn:microsoft.com/office/officeart/2018/2/layout/IconCircleList"/>
    <dgm:cxn modelId="{87DBBF17-5AC9-473D-81F6-7AF5770C4354}" type="presParOf" srcId="{585461EC-3C93-4288-BD42-71725E62BB23}" destId="{5E037427-C483-4611-98FF-3C12155CF847}" srcOrd="0" destOrd="0" presId="urn:microsoft.com/office/officeart/2018/2/layout/IconCircleList"/>
    <dgm:cxn modelId="{310E0707-7631-4157-BE22-6BBA515AEAC5}" type="presParOf" srcId="{585461EC-3C93-4288-BD42-71725E62BB23}" destId="{1CF9D3B2-084B-4F4B-99C0-9E1C66AA3A47}" srcOrd="1" destOrd="0" presId="urn:microsoft.com/office/officeart/2018/2/layout/IconCircleList"/>
    <dgm:cxn modelId="{506758CA-8CA6-42E6-8791-1AEF5D8AB2E9}" type="presParOf" srcId="{585461EC-3C93-4288-BD42-71725E62BB23}" destId="{E59E2A3B-0A8B-4461-9793-B2884769995A}" srcOrd="2" destOrd="0" presId="urn:microsoft.com/office/officeart/2018/2/layout/IconCircleList"/>
    <dgm:cxn modelId="{A247BBC5-2E02-46FA-99A3-F793DBE7EB0C}" type="presParOf" srcId="{585461EC-3C93-4288-BD42-71725E62BB23}" destId="{B7901E59-B838-4EE6-887D-CA465A0F233B}" srcOrd="3" destOrd="0" presId="urn:microsoft.com/office/officeart/2018/2/layout/IconCircleList"/>
    <dgm:cxn modelId="{009B0022-CABA-4BBE-824C-0C302B1C9895}" type="presParOf" srcId="{5A54FC43-9812-4EF0-B3A7-DFC79E439B3E}" destId="{B78C9339-81C1-4067-B357-B69CC5C659E3}" srcOrd="3" destOrd="0" presId="urn:microsoft.com/office/officeart/2018/2/layout/IconCircleList"/>
    <dgm:cxn modelId="{235DB52A-1720-4033-8F17-04EDA4DADC8D}" type="presParOf" srcId="{5A54FC43-9812-4EF0-B3A7-DFC79E439B3E}" destId="{91401579-3896-4E4F-97BF-8F24FB577F59}" srcOrd="4" destOrd="0" presId="urn:microsoft.com/office/officeart/2018/2/layout/IconCircleList"/>
    <dgm:cxn modelId="{48F744E0-4073-4BC7-A6FB-130262C66E4F}" type="presParOf" srcId="{91401579-3896-4E4F-97BF-8F24FB577F59}" destId="{6A7AB196-8204-43B4-959C-F2D6BECD387B}" srcOrd="0" destOrd="0" presId="urn:microsoft.com/office/officeart/2018/2/layout/IconCircleList"/>
    <dgm:cxn modelId="{C2C028D7-EEF5-46DA-B834-CCDA61CE8220}" type="presParOf" srcId="{91401579-3896-4E4F-97BF-8F24FB577F59}" destId="{4783D878-0D32-42C4-B13A-B16D332BECD1}" srcOrd="1" destOrd="0" presId="urn:microsoft.com/office/officeart/2018/2/layout/IconCircleList"/>
    <dgm:cxn modelId="{C3A529BA-5E65-455A-A68D-ECCAC846BDB8}" type="presParOf" srcId="{91401579-3896-4E4F-97BF-8F24FB577F59}" destId="{955F5DC8-CB8A-4EA4-8AD5-F8D3B2814DDF}" srcOrd="2" destOrd="0" presId="urn:microsoft.com/office/officeart/2018/2/layout/IconCircleList"/>
    <dgm:cxn modelId="{C8FE3C46-E0A4-415F-A38F-AEB3FF5653C1}" type="presParOf" srcId="{91401579-3896-4E4F-97BF-8F24FB577F59}" destId="{E3D83D00-C8B6-48F9-A909-68C7A1F5F353}" srcOrd="3" destOrd="0" presId="urn:microsoft.com/office/officeart/2018/2/layout/IconCircleList"/>
    <dgm:cxn modelId="{CA0E61BC-0CC5-4E64-8586-C217CBAF0E48}" type="presParOf" srcId="{5A54FC43-9812-4EF0-B3A7-DFC79E439B3E}" destId="{40A3EFA4-9DCB-4DB0-B28A-85F324F91EE3}" srcOrd="5" destOrd="0" presId="urn:microsoft.com/office/officeart/2018/2/layout/IconCircleList"/>
    <dgm:cxn modelId="{C91DB1A1-C50C-45C4-9794-6491AEFB7B62}" type="presParOf" srcId="{5A54FC43-9812-4EF0-B3A7-DFC79E439B3E}" destId="{D72BAFDB-6C2A-4719-950B-07991B2F4F23}" srcOrd="6" destOrd="0" presId="urn:microsoft.com/office/officeart/2018/2/layout/IconCircleList"/>
    <dgm:cxn modelId="{EDEDB543-7048-41D3-B488-B3672D2EB080}" type="presParOf" srcId="{D72BAFDB-6C2A-4719-950B-07991B2F4F23}" destId="{8AC64A41-9886-468B-B9AF-7E8C7D176DCB}" srcOrd="0" destOrd="0" presId="urn:microsoft.com/office/officeart/2018/2/layout/IconCircleList"/>
    <dgm:cxn modelId="{94ECF123-BF96-4D0F-9728-8757D07C1A21}" type="presParOf" srcId="{D72BAFDB-6C2A-4719-950B-07991B2F4F23}" destId="{1FB3042A-5CE0-4EB0-AB3E-D9FE53CABE18}" srcOrd="1" destOrd="0" presId="urn:microsoft.com/office/officeart/2018/2/layout/IconCircleList"/>
    <dgm:cxn modelId="{C62BB291-BB09-4297-984A-AD140817BC8B}" type="presParOf" srcId="{D72BAFDB-6C2A-4719-950B-07991B2F4F23}" destId="{50DDF4D3-C4B2-4A97-8859-B708C8EA7CDA}" srcOrd="2" destOrd="0" presId="urn:microsoft.com/office/officeart/2018/2/layout/IconCircleList"/>
    <dgm:cxn modelId="{F6BB23DC-B36F-4F00-A314-5090C8C474F9}" type="presParOf" srcId="{D72BAFDB-6C2A-4719-950B-07991B2F4F23}" destId="{D414CDCD-9B2A-4323-83E9-E886849B2C3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F87E5-DE8A-44F1-A90A-CCF15469A6DD}">
      <dsp:nvSpPr>
        <dsp:cNvPr id="0" name=""/>
        <dsp:cNvSpPr/>
      </dsp:nvSpPr>
      <dsp:spPr>
        <a:xfrm>
          <a:off x="0" y="2337646"/>
          <a:ext cx="3364706" cy="21870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FAQ- Answers</a:t>
          </a:r>
        </a:p>
      </dsp:txBody>
      <dsp:txXfrm>
        <a:off x="106763" y="2444409"/>
        <a:ext cx="3151180" cy="1973533"/>
      </dsp:txXfrm>
    </dsp:sp>
    <dsp:sp modelId="{4E8B6CD2-F936-4F3C-8506-B7361BBD85FA}">
      <dsp:nvSpPr>
        <dsp:cNvPr id="0" name=""/>
        <dsp:cNvSpPr/>
      </dsp:nvSpPr>
      <dsp:spPr>
        <a:xfrm>
          <a:off x="1348102" y="240682"/>
          <a:ext cx="3713920" cy="3713920"/>
        </a:xfrm>
        <a:custGeom>
          <a:avLst/>
          <a:gdLst/>
          <a:ahLst/>
          <a:cxnLst/>
          <a:rect l="0" t="0" r="0" b="0"/>
          <a:pathLst>
            <a:path>
              <a:moveTo>
                <a:pt x="11910" y="2066940"/>
              </a:moveTo>
              <a:arcTo wR="1856960" hR="1856960" stAng="10410436" swAng="6431859"/>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DAC7A45-56DF-404C-9F42-C657625016AE}">
      <dsp:nvSpPr>
        <dsp:cNvPr id="0" name=""/>
        <dsp:cNvSpPr/>
      </dsp:nvSpPr>
      <dsp:spPr>
        <a:xfrm>
          <a:off x="3579669" y="0"/>
          <a:ext cx="3364706" cy="21870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Regulatory Evidence</a:t>
          </a:r>
        </a:p>
      </dsp:txBody>
      <dsp:txXfrm>
        <a:off x="3686432" y="106763"/>
        <a:ext cx="3151180" cy="1973533"/>
      </dsp:txXfrm>
    </dsp:sp>
    <dsp:sp modelId="{F11D08EC-7E12-4C3F-B291-7D8B102495A7}">
      <dsp:nvSpPr>
        <dsp:cNvPr id="0" name=""/>
        <dsp:cNvSpPr/>
      </dsp:nvSpPr>
      <dsp:spPr>
        <a:xfrm>
          <a:off x="2021076" y="912829"/>
          <a:ext cx="3713920" cy="3713920"/>
        </a:xfrm>
        <a:custGeom>
          <a:avLst/>
          <a:gdLst/>
          <a:ahLst/>
          <a:cxnLst/>
          <a:rect l="0" t="0" r="0" b="0"/>
          <a:pathLst>
            <a:path>
              <a:moveTo>
                <a:pt x="3630281" y="1305931"/>
              </a:moveTo>
              <a:arcTo wR="1856960" hR="1856960" stAng="20564296" swAng="7519032"/>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B3F04-4D4E-4F42-AF06-AD26E645414C}">
      <dsp:nvSpPr>
        <dsp:cNvPr id="0" name=""/>
        <dsp:cNvSpPr/>
      </dsp:nvSpPr>
      <dsp:spPr>
        <a:xfrm>
          <a:off x="212335"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371C4-D632-40AE-A06C-6CB5F20FF3DA}">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EBF55B-5EEF-4E30-A961-C828F3C3B24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Question: </a:t>
          </a:r>
          <a:r>
            <a:rPr lang="en-US" sz="1100" kern="1200"/>
            <a:t>Do we have to provide a letter from a potential employer of students stating there is a need for what the students are studying?</a:t>
          </a:r>
        </a:p>
      </dsp:txBody>
      <dsp:txXfrm>
        <a:off x="1834517" y="469890"/>
        <a:ext cx="3148942" cy="1335915"/>
      </dsp:txXfrm>
    </dsp:sp>
    <dsp:sp modelId="{5E037427-C483-4611-98FF-3C12155CF847}">
      <dsp:nvSpPr>
        <dsp:cNvPr id="0" name=""/>
        <dsp:cNvSpPr/>
      </dsp:nvSpPr>
      <dsp:spPr>
        <a:xfrm>
          <a:off x="5532139" y="469890"/>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F9D3B2-084B-4F4B-99C0-9E1C66AA3A47}">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901E59-B838-4EE6-887D-CA465A0F233B}">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Answer: </a:t>
          </a:r>
          <a:r>
            <a:rPr lang="en-US" sz="1100" kern="1200"/>
            <a:t>The letter of support must </a:t>
          </a:r>
          <a:r>
            <a:rPr lang="en-US" sz="1100" b="1" kern="1200"/>
            <a:t>document a partnership </a:t>
          </a:r>
          <a:r>
            <a:rPr lang="en-US" sz="1100" kern="1200"/>
            <a:t>with an employer related to your training program, not just the need for what the students are studying.</a:t>
          </a:r>
        </a:p>
      </dsp:txBody>
      <dsp:txXfrm>
        <a:off x="7154322" y="469890"/>
        <a:ext cx="3148942" cy="1335915"/>
      </dsp:txXfrm>
    </dsp:sp>
    <dsp:sp modelId="{6A7AB196-8204-43B4-959C-F2D6BECD387B}">
      <dsp:nvSpPr>
        <dsp:cNvPr id="0" name=""/>
        <dsp:cNvSpPr/>
      </dsp:nvSpPr>
      <dsp:spPr>
        <a:xfrm>
          <a:off x="212335"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83D878-0D32-42C4-B13A-B16D332BECD1}">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D83D00-C8B6-48F9-A909-68C7A1F5F353}">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Question: </a:t>
          </a:r>
          <a:r>
            <a:rPr lang="en-US" sz="1100" kern="1200"/>
            <a:t>Would a list of advisory board members or a list of externship/clinic partnerships be adequate?</a:t>
          </a:r>
        </a:p>
      </dsp:txBody>
      <dsp:txXfrm>
        <a:off x="1834517" y="2545532"/>
        <a:ext cx="3148942" cy="1335915"/>
      </dsp:txXfrm>
    </dsp:sp>
    <dsp:sp modelId="{8AC64A41-9886-468B-B9AF-7E8C7D176DCB}">
      <dsp:nvSpPr>
        <dsp:cNvPr id="0" name=""/>
        <dsp:cNvSpPr/>
      </dsp:nvSpPr>
      <dsp:spPr>
        <a:xfrm>
          <a:off x="5532139" y="2545532"/>
          <a:ext cx="1335915" cy="1335915"/>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3042A-5CE0-4EB0-AB3E-D9FE53CABE1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14CDCD-9B2A-4323-83E9-E886849B2C3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b="1" kern="1200"/>
            <a:t>Answer: </a:t>
          </a:r>
          <a:r>
            <a:rPr lang="en-US" sz="1100" kern="1200"/>
            <a:t>If you advisory board membership is employer-based, it then might serve </a:t>
          </a:r>
          <a:r>
            <a:rPr lang="en-US" sz="1100" b="1" kern="1200"/>
            <a:t>the partnership purpose</a:t>
          </a:r>
          <a:r>
            <a:rPr lang="en-US" sz="1100" kern="1200"/>
            <a:t>. However, the intent of letters of support is not just to show that employers are interested in the training but also to show that </a:t>
          </a:r>
          <a:r>
            <a:rPr lang="en-US" sz="1100" b="1" kern="1200"/>
            <a:t>there is a partnership with employers </a:t>
          </a:r>
          <a:r>
            <a:rPr lang="en-US" sz="1100" kern="1200"/>
            <a:t>who are </a:t>
          </a:r>
          <a:r>
            <a:rPr lang="en-US" sz="1100" b="1" kern="1200"/>
            <a:t>willing to hire</a:t>
          </a:r>
          <a:r>
            <a:rPr lang="en-US" sz="1100" kern="1200"/>
            <a:t> those who complete the program.</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B6BD5-A96A-4722-8F59-481A31A12B96}" type="datetimeFigureOut">
              <a:rPr lang="en-US" smtClean="0"/>
              <a:t>3/6/2020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DAF04-21AD-4D37-8A19-71B47F65147B}" type="slidenum">
              <a:rPr lang="en-US" smtClean="0"/>
              <a:t>‹#›</a:t>
            </a:fld>
            <a:endParaRPr lang="en-US"/>
          </a:p>
        </p:txBody>
      </p:sp>
    </p:spTree>
    <p:extLst>
      <p:ext uri="{BB962C8B-B14F-4D97-AF65-F5344CB8AC3E}">
        <p14:creationId xmlns:p14="http://schemas.microsoft.com/office/powerpoint/2010/main" val="409724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6</a:t>
            </a:fld>
            <a:endParaRPr lang="en-US"/>
          </a:p>
        </p:txBody>
      </p:sp>
    </p:spTree>
    <p:extLst>
      <p:ext uri="{BB962C8B-B14F-4D97-AF65-F5344CB8AC3E}">
        <p14:creationId xmlns:p14="http://schemas.microsoft.com/office/powerpoint/2010/main" val="176111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DAF04-21AD-4D37-8A19-71B47F65147B}" type="slidenum">
              <a:rPr lang="en-US" smtClean="0"/>
              <a:t>11</a:t>
            </a:fld>
            <a:endParaRPr lang="en-US"/>
          </a:p>
        </p:txBody>
      </p:sp>
    </p:spTree>
    <p:extLst>
      <p:ext uri="{BB962C8B-B14F-4D97-AF65-F5344CB8AC3E}">
        <p14:creationId xmlns:p14="http://schemas.microsoft.com/office/powerpoint/2010/main" val="259437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12</a:t>
            </a:fld>
            <a:endParaRPr lang="en-US"/>
          </a:p>
        </p:txBody>
      </p:sp>
    </p:spTree>
    <p:extLst>
      <p:ext uri="{BB962C8B-B14F-4D97-AF65-F5344CB8AC3E}">
        <p14:creationId xmlns:p14="http://schemas.microsoft.com/office/powerpoint/2010/main" val="1568025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DAF04-21AD-4D37-8A19-71B47F65147B}" type="slidenum">
              <a:rPr lang="en-US" smtClean="0"/>
              <a:t>15</a:t>
            </a:fld>
            <a:endParaRPr lang="en-US"/>
          </a:p>
        </p:txBody>
      </p:sp>
    </p:spTree>
    <p:extLst>
      <p:ext uri="{BB962C8B-B14F-4D97-AF65-F5344CB8AC3E}">
        <p14:creationId xmlns:p14="http://schemas.microsoft.com/office/powerpoint/2010/main" val="230032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DAF04-21AD-4D37-8A19-71B47F65147B}" type="slidenum">
              <a:rPr lang="en-US" smtClean="0"/>
              <a:t>17</a:t>
            </a:fld>
            <a:endParaRPr lang="en-US"/>
          </a:p>
        </p:txBody>
      </p:sp>
    </p:spTree>
    <p:extLst>
      <p:ext uri="{BB962C8B-B14F-4D97-AF65-F5344CB8AC3E}">
        <p14:creationId xmlns:p14="http://schemas.microsoft.com/office/powerpoint/2010/main" val="144256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27</a:t>
            </a:fld>
            <a:endParaRPr lang="en-US"/>
          </a:p>
        </p:txBody>
      </p:sp>
    </p:spTree>
    <p:extLst>
      <p:ext uri="{BB962C8B-B14F-4D97-AF65-F5344CB8AC3E}">
        <p14:creationId xmlns:p14="http://schemas.microsoft.com/office/powerpoint/2010/main" val="977804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28</a:t>
            </a:fld>
            <a:endParaRPr lang="en-US"/>
          </a:p>
        </p:txBody>
      </p:sp>
    </p:spTree>
    <p:extLst>
      <p:ext uri="{BB962C8B-B14F-4D97-AF65-F5344CB8AC3E}">
        <p14:creationId xmlns:p14="http://schemas.microsoft.com/office/powerpoint/2010/main" val="100822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a:t>
            </a:r>
            <a:r>
              <a:rPr lang="en-US" baseline="30000" dirty="0"/>
              <a:t>st</a:t>
            </a:r>
            <a:r>
              <a:rPr lang="en-US" dirty="0"/>
              <a:t> and 3</a:t>
            </a:r>
            <a:r>
              <a:rPr lang="en-US" baseline="30000" dirty="0"/>
              <a:t>rd</a:t>
            </a:r>
            <a:r>
              <a:rPr lang="en-US" dirty="0"/>
              <a:t> Friday: Boards submit tool to TWC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en-US" baseline="30000" dirty="0"/>
              <a:t>nd</a:t>
            </a:r>
            <a:r>
              <a:rPr lang="en-US" dirty="0"/>
              <a:t>  and 4</a:t>
            </a:r>
            <a:r>
              <a:rPr lang="en-US" baseline="30000" dirty="0"/>
              <a:t>th</a:t>
            </a:r>
            <a:r>
              <a:rPr lang="en-US" dirty="0"/>
              <a:t>  Friday: TWC processes Board tools and SDRs. Updates statewide ETPL</a:t>
            </a:r>
          </a:p>
        </p:txBody>
      </p:sp>
      <p:sp>
        <p:nvSpPr>
          <p:cNvPr id="4" name="Slide Number Placeholder 3"/>
          <p:cNvSpPr>
            <a:spLocks noGrp="1"/>
          </p:cNvSpPr>
          <p:nvPr>
            <p:ph type="sldNum" sz="quarter" idx="10"/>
          </p:nvPr>
        </p:nvSpPr>
        <p:spPr/>
        <p:txBody>
          <a:bodyPr/>
          <a:lstStyle/>
          <a:p>
            <a:fld id="{72CFC57D-BE27-4F49-A912-BDAE8038FA47}" type="slidenum">
              <a:rPr lang="en-US" smtClean="0"/>
              <a:t>31</a:t>
            </a:fld>
            <a:endParaRPr lang="en-US"/>
          </a:p>
        </p:txBody>
      </p:sp>
    </p:spTree>
    <p:extLst>
      <p:ext uri="{BB962C8B-B14F-4D97-AF65-F5344CB8AC3E}">
        <p14:creationId xmlns:p14="http://schemas.microsoft.com/office/powerpoint/2010/main" val="26267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DF4E-B2D8-4951-A9C7-245E57FA4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D14831-57A5-4591-8A30-52E65B489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FF09F5-A1C0-4E4D-ABD3-067874E5D1C3}"/>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5" name="Footer Placeholder 4">
            <a:extLst>
              <a:ext uri="{FF2B5EF4-FFF2-40B4-BE49-F238E27FC236}">
                <a16:creationId xmlns:a16="http://schemas.microsoft.com/office/drawing/2014/main" id="{9F8729C5-E9E2-416E-9F51-651DA58B0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AFEB0-925C-4D8E-AD9C-94E0D5F80751}"/>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1264016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7F62D-9753-412B-AE84-11EA6886ED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951A1-E0A2-47BA-BE63-EBA064B5F4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755EE2-7A25-412E-8B7C-4A30B110E984}"/>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5" name="Footer Placeholder 4">
            <a:extLst>
              <a:ext uri="{FF2B5EF4-FFF2-40B4-BE49-F238E27FC236}">
                <a16:creationId xmlns:a16="http://schemas.microsoft.com/office/drawing/2014/main" id="{A4FBC52B-8EFB-4A15-A0EF-1D0B1662F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0BF47-87B6-4FA3-8DC1-206B873852A6}"/>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302476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C0DF7-AD62-49B6-BAF5-D02BF3804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0DF8BF-EFBD-4687-91EB-02C52288FA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BB843-D6EA-4EC2-9F8C-5A6827480385}"/>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5" name="Footer Placeholder 4">
            <a:extLst>
              <a:ext uri="{FF2B5EF4-FFF2-40B4-BE49-F238E27FC236}">
                <a16:creationId xmlns:a16="http://schemas.microsoft.com/office/drawing/2014/main" id="{57F81424-6127-44B7-9EAF-F87D1BAC4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37EBB-9483-4971-806F-2BF7848911D8}"/>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40659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8030-65FA-495D-828C-3F51893F9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B7DAE-E165-4B1E-9A93-E39222244B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EC742-54B3-45D8-93EF-C1B3B1ECF710}"/>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5" name="Footer Placeholder 4">
            <a:extLst>
              <a:ext uri="{FF2B5EF4-FFF2-40B4-BE49-F238E27FC236}">
                <a16:creationId xmlns:a16="http://schemas.microsoft.com/office/drawing/2014/main" id="{9642C4F6-93AC-4370-8374-05EE4F642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4FB58-6334-4F13-8FB9-77677A7449AA}"/>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36357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09C0-3BCB-4F93-A2A7-0EC4070165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A9FDBD-C1D5-4CCC-8E4E-643647330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68DDF3-CD83-44AB-A365-DB31234C791D}"/>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5" name="Footer Placeholder 4">
            <a:extLst>
              <a:ext uri="{FF2B5EF4-FFF2-40B4-BE49-F238E27FC236}">
                <a16:creationId xmlns:a16="http://schemas.microsoft.com/office/drawing/2014/main" id="{9E133E4A-A1AC-433B-BB42-506B99468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E3BA4-4BA5-4111-9F8A-410224700E1E}"/>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172802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8F8E0-ACAF-4CF7-8951-3EDADE8EAC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BD57A-4794-4B70-925A-297B1CEA80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E2E51-1846-4AF3-B5B3-E7563A8BC1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B7B2FC-EEEF-4069-8063-862797F953FD}"/>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6" name="Footer Placeholder 5">
            <a:extLst>
              <a:ext uri="{FF2B5EF4-FFF2-40B4-BE49-F238E27FC236}">
                <a16:creationId xmlns:a16="http://schemas.microsoft.com/office/drawing/2014/main" id="{B1705ADC-F0F1-4C3B-AC39-19A615FAC4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F76624-8106-45EB-BB31-842876D7A165}"/>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1785435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A650-4307-4853-AED2-FDC502E6B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BE8534-10DD-421B-82DB-24C00CD18C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C00D7B-A34A-4920-B3E4-88932FDD6E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0BBE9-3345-449D-9D23-BF8EC620F0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4D7A40-2C35-4A3B-9002-0DED4AA2AB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951C15-5245-4B57-A0D9-7C4DB213226B}"/>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8" name="Footer Placeholder 7">
            <a:extLst>
              <a:ext uri="{FF2B5EF4-FFF2-40B4-BE49-F238E27FC236}">
                <a16:creationId xmlns:a16="http://schemas.microsoft.com/office/drawing/2014/main" id="{94C1A9F7-12AE-4793-8E3A-CF5CDD9DA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716197-363C-4926-BDE4-9720E7C86AB6}"/>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156958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771F-D33E-4058-88AA-207C71B48D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92E969-547E-4C54-9893-EA27244F52F5}"/>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4" name="Footer Placeholder 3">
            <a:extLst>
              <a:ext uri="{FF2B5EF4-FFF2-40B4-BE49-F238E27FC236}">
                <a16:creationId xmlns:a16="http://schemas.microsoft.com/office/drawing/2014/main" id="{4490E468-4C69-483E-BA4B-97CED2C64C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DEF4C2-370F-4B54-80F7-2044AABE70C5}"/>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3449628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58153-E303-4FFD-9E65-67DA040C91DB}"/>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3" name="Footer Placeholder 2">
            <a:extLst>
              <a:ext uri="{FF2B5EF4-FFF2-40B4-BE49-F238E27FC236}">
                <a16:creationId xmlns:a16="http://schemas.microsoft.com/office/drawing/2014/main" id="{47ACA23D-9B51-4C17-8A4F-7297A60C01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D758F7-4E50-4B3D-8D57-E4A22FBC7DB0}"/>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3821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A92A-173D-4F8F-B40F-ED0DBA3A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7D993-6E68-45B3-B4A7-1A69D0F7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F57F0D-4245-4D41-9470-5B221C94E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8E562B-7C7F-40DC-93AC-0AC13124C824}"/>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6" name="Footer Placeholder 5">
            <a:extLst>
              <a:ext uri="{FF2B5EF4-FFF2-40B4-BE49-F238E27FC236}">
                <a16:creationId xmlns:a16="http://schemas.microsoft.com/office/drawing/2014/main" id="{5513FAFC-9F9B-493D-90B5-3D0C1664B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430A51-3078-4FA4-8A57-B3E2A2B5C00E}"/>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104403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77BE-DFDB-410D-B8A7-81CDB4FD4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170B2F-B284-44F3-ACD4-82B794E36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7848C8-C77B-4B0F-859D-DBEAA9D9A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4AF333-6512-44AE-8FD0-C28366EF56DB}"/>
              </a:ext>
            </a:extLst>
          </p:cNvPr>
          <p:cNvSpPr>
            <a:spLocks noGrp="1"/>
          </p:cNvSpPr>
          <p:nvPr>
            <p:ph type="dt" sz="half" idx="10"/>
          </p:nvPr>
        </p:nvSpPr>
        <p:spPr/>
        <p:txBody>
          <a:bodyPr/>
          <a:lstStyle/>
          <a:p>
            <a:fld id="{F71EC08F-28C6-49B8-AD33-69B0CCEA35A8}" type="datetimeFigureOut">
              <a:rPr lang="en-US" smtClean="0"/>
              <a:t>3/6/2020</a:t>
            </a:fld>
            <a:endParaRPr lang="en-US"/>
          </a:p>
        </p:txBody>
      </p:sp>
      <p:sp>
        <p:nvSpPr>
          <p:cNvPr id="6" name="Footer Placeholder 5">
            <a:extLst>
              <a:ext uri="{FF2B5EF4-FFF2-40B4-BE49-F238E27FC236}">
                <a16:creationId xmlns:a16="http://schemas.microsoft.com/office/drawing/2014/main" id="{B9811678-1AD6-442F-A0FA-8A64DA8A8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B0C87-B174-4340-A742-8EDE58C964CD}"/>
              </a:ext>
            </a:extLst>
          </p:cNvPr>
          <p:cNvSpPr>
            <a:spLocks noGrp="1"/>
          </p:cNvSpPr>
          <p:nvPr>
            <p:ph type="sldNum" sz="quarter" idx="12"/>
          </p:nvPr>
        </p:nvSpPr>
        <p:spPr/>
        <p:txBody>
          <a:bodyPr/>
          <a:lstStyle/>
          <a:p>
            <a:fld id="{861343F1-F111-4A7E-B439-D4995986E227}" type="slidenum">
              <a:rPr lang="en-US" smtClean="0"/>
              <a:t>‹#›</a:t>
            </a:fld>
            <a:endParaRPr lang="en-US"/>
          </a:p>
        </p:txBody>
      </p:sp>
    </p:spTree>
    <p:extLst>
      <p:ext uri="{BB962C8B-B14F-4D97-AF65-F5344CB8AC3E}">
        <p14:creationId xmlns:p14="http://schemas.microsoft.com/office/powerpoint/2010/main" val="13131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E2C12F-91C3-4E24-A4DD-FDD04CFF40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4FCADB-90A6-4FB2-B8E2-475E7C5F5A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BB198-A032-47A1-9F3A-9ADB48A52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EC08F-28C6-49B8-AD33-69B0CCEA35A8}" type="datetimeFigureOut">
              <a:rPr lang="en-US" smtClean="0"/>
              <a:t>3/6/2020</a:t>
            </a:fld>
            <a:endParaRPr lang="en-US"/>
          </a:p>
        </p:txBody>
      </p:sp>
      <p:sp>
        <p:nvSpPr>
          <p:cNvPr id="5" name="Footer Placeholder 4">
            <a:extLst>
              <a:ext uri="{FF2B5EF4-FFF2-40B4-BE49-F238E27FC236}">
                <a16:creationId xmlns:a16="http://schemas.microsoft.com/office/drawing/2014/main" id="{AD7C6E94-B6A1-4BFA-8419-607E3F8C24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7DE999-DD62-42E3-A66F-5753FD37F2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343F1-F111-4A7E-B439-D4995986E227}" type="slidenum">
              <a:rPr lang="en-US" smtClean="0"/>
              <a:t>‹#›</a:t>
            </a:fld>
            <a:endParaRPr lang="en-US"/>
          </a:p>
        </p:txBody>
      </p:sp>
    </p:spTree>
    <p:extLst>
      <p:ext uri="{BB962C8B-B14F-4D97-AF65-F5344CB8AC3E}">
        <p14:creationId xmlns:p14="http://schemas.microsoft.com/office/powerpoint/2010/main" val="162563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ommons.wikimedia.org/wiki/file:gnome-mime-application-text.sv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pngall.com/tool-pn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toolbox-tools-red-kit-box-29058/"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pps.twc.state.tx.us/PROVIDERCERT/dispatcher?pageid=INFO_TIPS_AND_TER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s://www.onetonline.org/crosswalk/" TargetMode="External"/><Relationship Id="rId4" Type="http://schemas.openxmlformats.org/officeDocument/2006/relationships/hyperlink" Target="https://www.onetonline.or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fabiusmaximus.com/2012/12/31/internet-communities-47427/" TargetMode="External"/><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tatutes.legis.state.tx.us/Docs/ED/htm/ED.132.htm" TargetMode="External"/><Relationship Id="rId2" Type="http://schemas.openxmlformats.org/officeDocument/2006/relationships/hyperlink" Target="https://www.doleta.gov/WIO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gammers-society.blogspot.sk/"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hyperlink" Target="https://creativecommons.org/licenses/by-sa/2.0/" TargetMode="External"/><Relationship Id="rId5" Type="http://schemas.openxmlformats.org/officeDocument/2006/relationships/hyperlink" Target="https://www.flickr.com/photos/jhandbell/15024204253" TargetMode="External"/><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wc.texas.gov/partners/eligible-training-providers#targetOccupation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handwriting/p/process.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mailto:etp.helpdesk@twc.state.tx.us"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twc.texas.gov/partners/eligible-training-provider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mbarksdale@wsalamo.org" TargetMode="External"/><Relationship Id="rId2" Type="http://schemas.openxmlformats.org/officeDocument/2006/relationships/hyperlink" Target="mailto:etp.helpdesk@twc.state.tx.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mailto:ETP.Helpdesk@twc.state.tx.u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twc.texas.gov/partners/eligible-training-provider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FC66-B7A9-42BE-BDAF-32FDDD504838}"/>
              </a:ext>
            </a:extLst>
          </p:cNvPr>
          <p:cNvSpPr>
            <a:spLocks noGrp="1"/>
          </p:cNvSpPr>
          <p:nvPr>
            <p:ph type="ctrTitle"/>
          </p:nvPr>
        </p:nvSpPr>
        <p:spPr>
          <a:xfrm>
            <a:off x="1524000" y="536028"/>
            <a:ext cx="9144000" cy="2973935"/>
          </a:xfrm>
        </p:spPr>
        <p:txBody>
          <a:bodyPr>
            <a:normAutofit fontScale="90000"/>
          </a:bodyPr>
          <a:lstStyle/>
          <a:p>
            <a:r>
              <a:rPr lang="en-US" b="1" dirty="0">
                <a:solidFill>
                  <a:schemeClr val="accent1">
                    <a:lumMod val="75000"/>
                  </a:schemeClr>
                </a:solidFill>
              </a:rPr>
              <a:t>Submitting to the:</a:t>
            </a:r>
            <a:br>
              <a:rPr lang="en-US" b="1" dirty="0">
                <a:solidFill>
                  <a:schemeClr val="accent1">
                    <a:lumMod val="75000"/>
                  </a:schemeClr>
                </a:solidFill>
              </a:rPr>
            </a:br>
            <a:r>
              <a:rPr lang="en-US" b="1" dirty="0">
                <a:solidFill>
                  <a:schemeClr val="accent1">
                    <a:lumMod val="75000"/>
                  </a:schemeClr>
                </a:solidFill>
              </a:rPr>
              <a:t>Texas Workforce Commission Eligible Training Provider System </a:t>
            </a:r>
            <a:r>
              <a:rPr lang="en-US" dirty="0"/>
              <a:t>(ETPS) </a:t>
            </a:r>
          </a:p>
        </p:txBody>
      </p:sp>
      <p:sp>
        <p:nvSpPr>
          <p:cNvPr id="3" name="Subtitle 2">
            <a:extLst>
              <a:ext uri="{FF2B5EF4-FFF2-40B4-BE49-F238E27FC236}">
                <a16:creationId xmlns:a16="http://schemas.microsoft.com/office/drawing/2014/main" id="{984D6D0D-32AA-4DD6-8152-A18D8CA8048C}"/>
              </a:ext>
            </a:extLst>
          </p:cNvPr>
          <p:cNvSpPr>
            <a:spLocks noGrp="1"/>
          </p:cNvSpPr>
          <p:nvPr>
            <p:ph type="subTitle" idx="1"/>
          </p:nvPr>
        </p:nvSpPr>
        <p:spPr/>
        <p:txBody>
          <a:bodyPr>
            <a:normAutofit lnSpcReduction="10000"/>
          </a:bodyPr>
          <a:lstStyle/>
          <a:p>
            <a:r>
              <a:rPr lang="en-US" dirty="0"/>
              <a:t>Including </a:t>
            </a:r>
          </a:p>
          <a:p>
            <a:r>
              <a:rPr lang="en-US" dirty="0"/>
              <a:t>Training Providers </a:t>
            </a:r>
          </a:p>
          <a:p>
            <a:r>
              <a:rPr lang="en-US" dirty="0"/>
              <a:t>and</a:t>
            </a:r>
          </a:p>
          <a:p>
            <a:r>
              <a:rPr lang="en-US" dirty="0"/>
              <a:t>Apprenticeships</a:t>
            </a:r>
          </a:p>
        </p:txBody>
      </p:sp>
    </p:spTree>
    <p:extLst>
      <p:ext uri="{BB962C8B-B14F-4D97-AF65-F5344CB8AC3E}">
        <p14:creationId xmlns:p14="http://schemas.microsoft.com/office/powerpoint/2010/main" val="26717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0F535-FC5A-4091-86A9-19D7025D5BC3}"/>
              </a:ext>
            </a:extLst>
          </p:cNvPr>
          <p:cNvSpPr>
            <a:spLocks noGrp="1"/>
          </p:cNvSpPr>
          <p:nvPr>
            <p:ph type="title"/>
          </p:nvPr>
        </p:nvSpPr>
        <p:spPr>
          <a:solidFill>
            <a:schemeClr val="accent1"/>
          </a:solidFill>
        </p:spPr>
        <p:txBody>
          <a:bodyPr/>
          <a:lstStyle/>
          <a:p>
            <a:r>
              <a:rPr lang="en-US" dirty="0">
                <a:solidFill>
                  <a:schemeClr val="bg1"/>
                </a:solidFill>
              </a:rPr>
              <a:t>Expiration?</a:t>
            </a:r>
          </a:p>
        </p:txBody>
      </p:sp>
      <p:sp>
        <p:nvSpPr>
          <p:cNvPr id="3" name="Content Placeholder 2">
            <a:extLst>
              <a:ext uri="{FF2B5EF4-FFF2-40B4-BE49-F238E27FC236}">
                <a16:creationId xmlns:a16="http://schemas.microsoft.com/office/drawing/2014/main" id="{86C9BBFE-041B-4313-86C2-351475D95EF7}"/>
              </a:ext>
            </a:extLst>
          </p:cNvPr>
          <p:cNvSpPr>
            <a:spLocks noGrp="1"/>
          </p:cNvSpPr>
          <p:nvPr>
            <p:ph idx="1"/>
          </p:nvPr>
        </p:nvSpPr>
        <p:spPr/>
        <p:txBody>
          <a:bodyPr>
            <a:normAutofit/>
          </a:bodyPr>
          <a:lstStyle/>
          <a:p>
            <a:r>
              <a:rPr lang="en-US" dirty="0"/>
              <a:t>Created Date/Updated Date</a:t>
            </a:r>
          </a:p>
          <a:p>
            <a:r>
              <a:rPr lang="en-US" dirty="0"/>
              <a:t>Eligibility reviewed</a:t>
            </a:r>
          </a:p>
          <a:p>
            <a:pPr lvl="1"/>
            <a:r>
              <a:rPr lang="en-US" dirty="0"/>
              <a:t>12-months after initial approval</a:t>
            </a:r>
          </a:p>
          <a:p>
            <a:pPr lvl="1"/>
            <a:r>
              <a:rPr lang="en-US" dirty="0"/>
              <a:t>Every year following performance reporting</a:t>
            </a:r>
          </a:p>
          <a:p>
            <a:endParaRPr lang="en-US" dirty="0"/>
          </a:p>
        </p:txBody>
      </p:sp>
    </p:spTree>
    <p:extLst>
      <p:ext uri="{BB962C8B-B14F-4D97-AF65-F5344CB8AC3E}">
        <p14:creationId xmlns:p14="http://schemas.microsoft.com/office/powerpoint/2010/main" val="130364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1A25-979D-4697-B8DA-E4BF40794321}"/>
              </a:ext>
            </a:extLst>
          </p:cNvPr>
          <p:cNvSpPr>
            <a:spLocks noGrp="1"/>
          </p:cNvSpPr>
          <p:nvPr>
            <p:ph type="title"/>
          </p:nvPr>
        </p:nvSpPr>
        <p:spPr>
          <a:xfrm>
            <a:off x="804673" y="2148397"/>
            <a:ext cx="4524973" cy="3248796"/>
          </a:xfrm>
        </p:spPr>
        <p:txBody>
          <a:bodyPr vert="horz" lIns="91440" tIns="45720" rIns="91440" bIns="45720" rtlCol="0" anchor="t">
            <a:normAutofit/>
          </a:bodyPr>
          <a:lstStyle/>
          <a:p>
            <a:r>
              <a:rPr lang="en-US" sz="4800" dirty="0"/>
              <a:t>Submitting your Application</a:t>
            </a:r>
            <a:r>
              <a:rPr lang="en-US" sz="4800" b="1" dirty="0"/>
              <a:t> with the Alamo (WSA) Board </a:t>
            </a:r>
            <a:endParaRPr lang="en-US" sz="4800" dirty="0"/>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monitor&#10;&#10;Description generated with high confidence">
            <a:extLst>
              <a:ext uri="{FF2B5EF4-FFF2-40B4-BE49-F238E27FC236}">
                <a16:creationId xmlns:a16="http://schemas.microsoft.com/office/drawing/2014/main" id="{A67C1EB8-CAA5-4BA9-93FD-FB199155457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254"/>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54521429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p:nvPr>
        </p:nvSpPr>
        <p:spPr>
          <a:xfrm>
            <a:off x="1094095" y="851517"/>
            <a:ext cx="5238466" cy="2991416"/>
          </a:xfrm>
        </p:spPr>
        <p:txBody>
          <a:bodyPr vert="horz" lIns="91440" tIns="45720" rIns="91440" bIns="45720" rtlCol="0" anchor="b">
            <a:normAutofit/>
          </a:bodyPr>
          <a:lstStyle/>
          <a:p>
            <a:r>
              <a:rPr lang="en-US" sz="5100" kern="1200">
                <a:solidFill>
                  <a:schemeClr val="tx1"/>
                </a:solidFill>
                <a:latin typeface="+mj-lt"/>
                <a:ea typeface="+mj-ea"/>
                <a:cs typeface="+mj-cs"/>
              </a:rPr>
              <a:t>ETPL Tools- are provided to Boards For Updates &amp; Initial Applications</a:t>
            </a:r>
          </a:p>
        </p:txBody>
      </p:sp>
      <p:sp>
        <p:nvSpPr>
          <p:cNvPr id="19"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BBF0A8EA-1F2C-4EF7-9973-4DC129C6F7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621481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477FC-8E4E-4102-B61C-91F370CB95E8}"/>
              </a:ext>
            </a:extLst>
          </p:cNvPr>
          <p:cNvPicPr>
            <a:picLocks noChangeAspect="1"/>
          </p:cNvPicPr>
          <p:nvPr/>
        </p:nvPicPr>
        <p:blipFill>
          <a:blip r:embed="rId2"/>
          <a:stretch>
            <a:fillRect/>
          </a:stretch>
        </p:blipFill>
        <p:spPr>
          <a:xfrm>
            <a:off x="880632" y="1059871"/>
            <a:ext cx="10511268" cy="519482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70E159D-734A-412D-9FC1-E1867DD502DD}"/>
              </a:ext>
            </a:extLst>
          </p:cNvPr>
          <p:cNvSpPr/>
          <p:nvPr/>
        </p:nvSpPr>
        <p:spPr>
          <a:xfrm>
            <a:off x="1562692" y="325643"/>
            <a:ext cx="1996444" cy="369332"/>
          </a:xfrm>
          <a:prstGeom prst="rect">
            <a:avLst/>
          </a:prstGeom>
          <a:solidFill>
            <a:schemeClr val="accent1"/>
          </a:solidFill>
        </p:spPr>
        <p:txBody>
          <a:bodyPr wrap="none">
            <a:spAutoFit/>
          </a:bodyPr>
          <a:lstStyle/>
          <a:p>
            <a:r>
              <a:rPr lang="en-US" dirty="0">
                <a:ln w="0"/>
                <a:solidFill>
                  <a:schemeClr val="bg1"/>
                </a:solidFill>
                <a:effectLst>
                  <a:outerShdw blurRad="38100" dist="25400" dir="5400000" algn="ctr" rotWithShape="0">
                    <a:srgbClr val="6E747A">
                      <a:alpha val="43000"/>
                    </a:srgbClr>
                  </a:outerShdw>
                </a:effectLst>
              </a:rPr>
              <a:t>Board Tool- Sample</a:t>
            </a:r>
            <a:endParaRPr lang="en-US" dirty="0"/>
          </a:p>
        </p:txBody>
      </p:sp>
    </p:spTree>
    <p:extLst>
      <p:ext uri="{BB962C8B-B14F-4D97-AF65-F5344CB8AC3E}">
        <p14:creationId xmlns:p14="http://schemas.microsoft.com/office/powerpoint/2010/main" val="3885370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2D84362-940B-43C7-86B7-5FAE8701C175}"/>
              </a:ext>
            </a:extLst>
          </p:cNvPr>
          <p:cNvSpPr>
            <a:spLocks noGrp="1"/>
          </p:cNvSpPr>
          <p:nvPr>
            <p:ph type="title"/>
          </p:nvPr>
        </p:nvSpPr>
        <p:spPr>
          <a:xfrm>
            <a:off x="1047280" y="759805"/>
            <a:ext cx="10306520" cy="1325563"/>
          </a:xfrm>
        </p:spPr>
        <p:txBody>
          <a:bodyPr>
            <a:normAutofit/>
          </a:bodyPr>
          <a:lstStyle/>
          <a:p>
            <a:r>
              <a:rPr lang="en-US" sz="2800">
                <a:ln w="0"/>
                <a:solidFill>
                  <a:srgbClr val="FFFFFF"/>
                </a:solidFill>
                <a:effectLst>
                  <a:outerShdw blurRad="38100" dist="19050" dir="2700000" algn="tl" rotWithShape="0">
                    <a:schemeClr val="dk1">
                      <a:alpha val="40000"/>
                    </a:schemeClr>
                  </a:outerShdw>
                </a:effectLst>
              </a:rPr>
              <a:t>Board Tool</a:t>
            </a:r>
            <a:br>
              <a:rPr lang="en-US" sz="2800">
                <a:ln w="0"/>
                <a:solidFill>
                  <a:srgbClr val="FFFFFF"/>
                </a:solidFill>
                <a:effectLst>
                  <a:outerShdw blurRad="38100" dist="25400" dir="5400000" algn="ctr" rotWithShape="0">
                    <a:srgbClr val="6E747A">
                      <a:alpha val="43000"/>
                    </a:srgbClr>
                  </a:outerShdw>
                </a:effectLst>
              </a:rPr>
            </a:br>
            <a:r>
              <a:rPr lang="en-US" sz="2800">
                <a:ln w="0"/>
                <a:solidFill>
                  <a:srgbClr val="FFFFFF"/>
                </a:solidFill>
                <a:effectLst>
                  <a:outerShdw blurRad="38100" dist="25400" dir="5400000" algn="ctr" rotWithShape="0">
                    <a:srgbClr val="6E747A">
                      <a:alpha val="43000"/>
                    </a:srgbClr>
                  </a:outerShdw>
                </a:effectLst>
              </a:rPr>
              <a:t>is </a:t>
            </a:r>
            <a:r>
              <a:rPr lang="en-US" sz="2800" i="1">
                <a:ln w="0"/>
                <a:solidFill>
                  <a:srgbClr val="FFFFFF"/>
                </a:solidFill>
                <a:effectLst>
                  <a:outerShdw blurRad="38100" dist="25400" dir="5400000" algn="ctr" rotWithShape="0">
                    <a:srgbClr val="6E747A">
                      <a:alpha val="43000"/>
                    </a:srgbClr>
                  </a:outerShdw>
                </a:effectLst>
              </a:rPr>
              <a:t>used to submit updates &amp; initial applications (new programs) to the Texas Workforce Commission</a:t>
            </a:r>
            <a:r>
              <a:rPr lang="en-US" sz="2800">
                <a:ln w="0"/>
                <a:solidFill>
                  <a:srgbClr val="FFFFFF"/>
                </a:solidFill>
                <a:effectLst>
                  <a:outerShdw blurRad="38100" dist="25400" dir="5400000" algn="ctr" rotWithShape="0">
                    <a:srgbClr val="6E747A">
                      <a:alpha val="43000"/>
                    </a:srgbClr>
                  </a:outerShdw>
                </a:effectLst>
              </a:rPr>
              <a:t>.</a:t>
            </a:r>
          </a:p>
        </p:txBody>
      </p:sp>
      <p:sp>
        <p:nvSpPr>
          <p:cNvPr id="3" name="Content Placeholder 2">
            <a:extLst>
              <a:ext uri="{FF2B5EF4-FFF2-40B4-BE49-F238E27FC236}">
                <a16:creationId xmlns:a16="http://schemas.microsoft.com/office/drawing/2014/main" id="{45036D1F-A66D-4599-8DED-A0F3018A80CA}"/>
              </a:ext>
            </a:extLst>
          </p:cNvPr>
          <p:cNvSpPr>
            <a:spLocks noGrp="1"/>
          </p:cNvSpPr>
          <p:nvPr>
            <p:ph idx="1"/>
          </p:nvPr>
        </p:nvSpPr>
        <p:spPr>
          <a:xfrm>
            <a:off x="1424903" y="2494450"/>
            <a:ext cx="8562475" cy="3977371"/>
          </a:xfrm>
        </p:spPr>
        <p:txBody>
          <a:bodyPr>
            <a:normAutofit/>
          </a:bodyPr>
          <a:lstStyle/>
          <a:p>
            <a:r>
              <a:rPr lang="en-US" sz="2400" dirty="0">
                <a:solidFill>
                  <a:schemeClr val="accent1"/>
                </a:solidFill>
                <a:effectLst>
                  <a:outerShdw blurRad="38100" dist="38100" dir="2700000" algn="tl">
                    <a:srgbClr val="000000">
                      <a:alpha val="43137"/>
                    </a:srgbClr>
                  </a:outerShdw>
                </a:effectLst>
              </a:rPr>
              <a:t>Providers are Board assigned based on location </a:t>
            </a:r>
          </a:p>
          <a:p>
            <a:pPr lvl="1"/>
            <a:r>
              <a:rPr lang="en-US" dirty="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ETPs are assigned by default to WDAs based on Main Campus locations, with all campuses falling under that same Board</a:t>
            </a:r>
          </a:p>
          <a:p>
            <a:r>
              <a:rPr lang="en-US" sz="2400" dirty="0">
                <a:solidFill>
                  <a:schemeClr val="accent1"/>
                </a:solidFill>
                <a:effectLst>
                  <a:outerShdw blurRad="38100" dist="38100" dir="2700000" algn="tl">
                    <a:srgbClr val="000000">
                      <a:alpha val="43137"/>
                    </a:srgbClr>
                  </a:outerShdw>
                </a:effectLst>
              </a:rPr>
              <a:t>Board Tool includes a list of  all programs for all assigned providers </a:t>
            </a:r>
          </a:p>
          <a:p>
            <a:r>
              <a:rPr lang="en-US" sz="2400" dirty="0">
                <a:solidFill>
                  <a:schemeClr val="accent1"/>
                </a:solidFill>
                <a:effectLst>
                  <a:outerShdw blurRad="38100" dist="38100" dir="2700000" algn="tl">
                    <a:srgbClr val="000000">
                      <a:alpha val="43137"/>
                    </a:srgbClr>
                  </a:outerShdw>
                </a:effectLst>
              </a:rPr>
              <a:t>All programs are listed regardless of status (program status is approved or pending)</a:t>
            </a:r>
          </a:p>
          <a:p>
            <a:r>
              <a:rPr lang="en-US" sz="2400" dirty="0">
                <a:effectLst>
                  <a:outerShdw blurRad="38100" dist="38100" dir="2700000" algn="tl">
                    <a:srgbClr val="000000">
                      <a:alpha val="43137"/>
                    </a:srgbClr>
                  </a:outerShdw>
                </a:effectLst>
              </a:rPr>
              <a:t> </a:t>
            </a:r>
            <a:r>
              <a:rPr lang="en-US" sz="2400" dirty="0">
                <a:solidFill>
                  <a:schemeClr val="accent1"/>
                </a:solidFill>
                <a:effectLst>
                  <a:outerShdw blurRad="38100" dist="38100" dir="2700000" algn="tl">
                    <a:srgbClr val="000000">
                      <a:alpha val="43137"/>
                    </a:srgbClr>
                  </a:outerShdw>
                </a:effectLst>
              </a:rPr>
              <a:t>Boards use the Board Tool to submit new and updated programs to TWC</a:t>
            </a:r>
          </a:p>
          <a:p>
            <a:r>
              <a:rPr lang="en-US" sz="2400" dirty="0">
                <a:solidFill>
                  <a:schemeClr val="accent1"/>
                </a:solidFill>
                <a:effectLst>
                  <a:outerShdw blurRad="38100" dist="38100" dir="2700000" algn="tl">
                    <a:srgbClr val="000000">
                      <a:alpha val="43137"/>
                    </a:srgbClr>
                  </a:outerShdw>
                </a:effectLst>
              </a:rPr>
              <a:t>May include non-ETP for TWIST</a:t>
            </a:r>
          </a:p>
          <a:p>
            <a:pPr marL="0" indent="0">
              <a:buNone/>
            </a:pPr>
            <a:endParaRPr lang="en-US" sz="1500" dirty="0"/>
          </a:p>
        </p:txBody>
      </p:sp>
      <p:pic>
        <p:nvPicPr>
          <p:cNvPr id="11" name="Picture 10" descr="A picture containing umbrella&#10;&#10;Description automatically generated">
            <a:extLst>
              <a:ext uri="{FF2B5EF4-FFF2-40B4-BE49-F238E27FC236}">
                <a16:creationId xmlns:a16="http://schemas.microsoft.com/office/drawing/2014/main" id="{5DD0CC97-5528-4B11-AD13-34464610C30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26131" y="2553370"/>
            <a:ext cx="1786378" cy="2064668"/>
          </a:xfrm>
          <a:prstGeom prst="rect">
            <a:avLst/>
          </a:prstGeom>
        </p:spPr>
      </p:pic>
    </p:spTree>
    <p:extLst>
      <p:ext uri="{BB962C8B-B14F-4D97-AF65-F5344CB8AC3E}">
        <p14:creationId xmlns:p14="http://schemas.microsoft.com/office/powerpoint/2010/main" val="385222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57F0-3807-4CC2-8D8E-E9B7BFD02D30}"/>
              </a:ext>
            </a:extLst>
          </p:cNvPr>
          <p:cNvSpPr>
            <a:spLocks noGrp="1"/>
          </p:cNvSpPr>
          <p:nvPr>
            <p:ph type="title"/>
          </p:nvPr>
        </p:nvSpPr>
        <p:spPr>
          <a:xfrm>
            <a:off x="838200" y="0"/>
            <a:ext cx="10515600" cy="1580225"/>
          </a:xfrm>
          <a:solidFill>
            <a:srgbClr val="92D050"/>
          </a:solidFill>
        </p:spPr>
        <p:txBody>
          <a:bodyPr>
            <a:normAutofit/>
          </a:bodyPr>
          <a:lstStyle/>
          <a:p>
            <a:r>
              <a:rPr lang="en-US" b="1" dirty="0">
                <a:effectLst>
                  <a:outerShdw blurRad="38100" dist="38100" dir="2700000" algn="tl">
                    <a:srgbClr val="000000">
                      <a:alpha val="43137"/>
                    </a:srgbClr>
                  </a:outerShdw>
                </a:effectLst>
              </a:rPr>
              <a:t>New “Initial” Application?</a:t>
            </a:r>
            <a:br>
              <a:rPr lang="en-US" b="1" dirty="0">
                <a:effectLst>
                  <a:outerShdw blurRad="38100" dist="38100" dir="2700000" algn="tl">
                    <a:srgbClr val="000000">
                      <a:alpha val="43137"/>
                    </a:srgbClr>
                  </a:outerShdw>
                </a:effectLst>
              </a:rPr>
            </a:br>
            <a:r>
              <a:rPr lang="en-US" sz="2000" i="1" dirty="0">
                <a:solidFill>
                  <a:schemeClr val="accent1">
                    <a:lumMod val="50000"/>
                  </a:schemeClr>
                </a:solidFill>
                <a:effectLst>
                  <a:outerShdw blurRad="38100" dist="38100" dir="2700000" algn="tl">
                    <a:srgbClr val="000000">
                      <a:alpha val="43137"/>
                    </a:srgbClr>
                  </a:outerShdw>
                </a:effectLst>
              </a:rPr>
              <a:t>For program currently not listed on the Statewide ETPL</a:t>
            </a:r>
            <a:br>
              <a:rPr lang="en-US" sz="2000" dirty="0"/>
            </a:br>
            <a:r>
              <a:rPr lang="en-US" sz="2800" dirty="0"/>
              <a:t>For providers assigned and not assigned to the Alamo Board:</a:t>
            </a:r>
          </a:p>
        </p:txBody>
      </p:sp>
      <p:sp>
        <p:nvSpPr>
          <p:cNvPr id="3" name="Content Placeholder 2">
            <a:extLst>
              <a:ext uri="{FF2B5EF4-FFF2-40B4-BE49-F238E27FC236}">
                <a16:creationId xmlns:a16="http://schemas.microsoft.com/office/drawing/2014/main" id="{2BACB262-0336-4461-8567-5A3FC7E32B15}"/>
              </a:ext>
            </a:extLst>
          </p:cNvPr>
          <p:cNvSpPr>
            <a:spLocks noGrp="1"/>
          </p:cNvSpPr>
          <p:nvPr>
            <p:ph idx="1"/>
          </p:nvPr>
        </p:nvSpPr>
        <p:spPr/>
        <p:txBody>
          <a:bodyPr>
            <a:noAutofit/>
          </a:bodyPr>
          <a:lstStyle/>
          <a:p>
            <a:r>
              <a:rPr lang="en-US" sz="2400" dirty="0"/>
              <a:t>New “initial” program submission</a:t>
            </a:r>
            <a:r>
              <a:rPr lang="en-US" sz="2400" dirty="0">
                <a:effectLst>
                  <a:outerShdw blurRad="38100" dist="38100" dir="2700000" algn="tl">
                    <a:srgbClr val="000000">
                      <a:alpha val="43137"/>
                    </a:srgbClr>
                  </a:outerShdw>
                </a:effectLst>
              </a:rPr>
              <a:t>:</a:t>
            </a:r>
          </a:p>
          <a:p>
            <a:pPr lvl="1"/>
            <a:r>
              <a:rPr lang="en-US" dirty="0"/>
              <a:t>If you are a </a:t>
            </a:r>
            <a:r>
              <a:rPr lang="en-US" b="1" dirty="0"/>
              <a:t>Texas</a:t>
            </a:r>
            <a:r>
              <a:rPr lang="en-US" dirty="0"/>
              <a:t> training providers that is wanting to submit new programs for eligibility consideration:</a:t>
            </a:r>
          </a:p>
          <a:p>
            <a:pPr lvl="2"/>
            <a:r>
              <a:rPr lang="en-US" sz="2400" b="1" dirty="0">
                <a:solidFill>
                  <a:schemeClr val="accent1">
                    <a:lumMod val="75000"/>
                  </a:schemeClr>
                </a:solidFill>
              </a:rPr>
              <a:t>Alamo WDA (WSA) Board accepts  new program applications from providers assigned to the Alamo area.  </a:t>
            </a:r>
            <a:r>
              <a:rPr lang="en-US" sz="2400" b="1" i="1" dirty="0">
                <a:solidFill>
                  <a:schemeClr val="accent6">
                    <a:lumMod val="75000"/>
                  </a:schemeClr>
                </a:solidFill>
              </a:rPr>
              <a:t>A list of providers is on the WSA Website.  Please contact the ETP help desk if your school is not listed. ETP help desk will advise on your assigned Board</a:t>
            </a:r>
            <a:r>
              <a:rPr lang="en-US" sz="2400" b="1" dirty="0">
                <a:solidFill>
                  <a:schemeClr val="accent6">
                    <a:lumMod val="75000"/>
                  </a:schemeClr>
                </a:solidFill>
              </a:rPr>
              <a:t>.  </a:t>
            </a:r>
            <a:endParaRPr lang="en-US" sz="2400" b="1" dirty="0">
              <a:solidFill>
                <a:schemeClr val="accent1"/>
              </a:solidFill>
            </a:endParaRPr>
          </a:p>
          <a:p>
            <a:pPr lvl="2"/>
            <a:r>
              <a:rPr lang="en-US" sz="2400" b="1" dirty="0">
                <a:solidFill>
                  <a:schemeClr val="accent1">
                    <a:lumMod val="75000"/>
                  </a:schemeClr>
                </a:solidFill>
              </a:rPr>
              <a:t>Alamo WDA (WSA) Board accepts new “initial” applications from “new providers” with a physical presence in the Alamo 13 county area, not assigned to a Board</a:t>
            </a:r>
            <a:r>
              <a:rPr lang="en-US" sz="2400" b="1" dirty="0">
                <a:solidFill>
                  <a:schemeClr val="accent1"/>
                </a:solidFill>
              </a:rPr>
              <a:t>. </a:t>
            </a:r>
            <a:r>
              <a:rPr lang="en-US" sz="2400" b="1" i="1" dirty="0">
                <a:solidFill>
                  <a:schemeClr val="accent6">
                    <a:lumMod val="75000"/>
                  </a:schemeClr>
                </a:solidFill>
              </a:rPr>
              <a:t>Program format of delivery (instruction) is in-person, distance education or hybrid.</a:t>
            </a:r>
          </a:p>
          <a:p>
            <a:r>
              <a:rPr lang="en-US" sz="2400" dirty="0"/>
              <a:t>Continued annual reporting of student data applies for continued eligibility.</a:t>
            </a:r>
          </a:p>
        </p:txBody>
      </p:sp>
    </p:spTree>
    <p:extLst>
      <p:ext uri="{BB962C8B-B14F-4D97-AF65-F5344CB8AC3E}">
        <p14:creationId xmlns:p14="http://schemas.microsoft.com/office/powerpoint/2010/main" val="6583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6780-A3AF-4932-8027-90BC4238D3ED}"/>
              </a:ext>
            </a:extLst>
          </p:cNvPr>
          <p:cNvSpPr>
            <a:spLocks noGrp="1"/>
          </p:cNvSpPr>
          <p:nvPr>
            <p:ph type="title"/>
          </p:nvPr>
        </p:nvSpPr>
        <p:spPr>
          <a:xfrm>
            <a:off x="1066759" y="51322"/>
            <a:ext cx="7474172" cy="1325563"/>
          </a:xfrm>
        </p:spPr>
        <p:txBody>
          <a:bodyPr>
            <a:normAutofit/>
          </a:bodyPr>
          <a:lstStyle/>
          <a:p>
            <a:r>
              <a:rPr lang="en-US" dirty="0">
                <a:solidFill>
                  <a:schemeClr val="accent1">
                    <a:lumMod val="75000"/>
                  </a:schemeClr>
                </a:solidFill>
              </a:rPr>
              <a:t>NEW PROGRAMS </a:t>
            </a:r>
            <a:r>
              <a:rPr lang="en-US" b="1" dirty="0">
                <a:solidFill>
                  <a:schemeClr val="accent1">
                    <a:lumMod val="75000"/>
                  </a:schemeClr>
                </a:solidFill>
              </a:rPr>
              <a:t>APPLICATIONS</a:t>
            </a:r>
          </a:p>
        </p:txBody>
      </p:sp>
      <p:sp>
        <p:nvSpPr>
          <p:cNvPr id="3" name="Content Placeholder 2">
            <a:extLst>
              <a:ext uri="{FF2B5EF4-FFF2-40B4-BE49-F238E27FC236}">
                <a16:creationId xmlns:a16="http://schemas.microsoft.com/office/drawing/2014/main" id="{9BECF741-48A9-4FC5-A69F-67458485E19C}"/>
              </a:ext>
            </a:extLst>
          </p:cNvPr>
          <p:cNvSpPr>
            <a:spLocks noGrp="1"/>
          </p:cNvSpPr>
          <p:nvPr>
            <p:ph idx="1"/>
          </p:nvPr>
        </p:nvSpPr>
        <p:spPr>
          <a:xfrm>
            <a:off x="923109" y="1114697"/>
            <a:ext cx="7776754" cy="5538652"/>
          </a:xfrm>
        </p:spPr>
        <p:txBody>
          <a:bodyPr anchor="ctr">
            <a:normAutofit fontScale="92500" lnSpcReduction="10000"/>
          </a:bodyPr>
          <a:lstStyle/>
          <a:p>
            <a:pPr marL="0" indent="0">
              <a:buNone/>
            </a:pPr>
            <a:r>
              <a:rPr lang="en-US" sz="1400" b="1" u="sng" dirty="0"/>
              <a:t>Training Provider Approval During the Interim Period</a:t>
            </a:r>
            <a:endParaRPr lang="en-US" sz="1400" dirty="0"/>
          </a:p>
          <a:p>
            <a:pPr marL="0" indent="0">
              <a:buNone/>
            </a:pPr>
            <a:r>
              <a:rPr lang="en-US" sz="1400" dirty="0"/>
              <a:t>The Texas Workforce Commission (TWC)  is in the process of developing a solution as a replacement of the previous automated Eligible Training Provider System. </a:t>
            </a:r>
          </a:p>
          <a:p>
            <a:r>
              <a:rPr lang="en-US" sz="1400" dirty="0"/>
              <a:t>During this transition, TWC has assigned the Workforce Development Boards to collect and submit for “new providers” or “assigned providers” an initial application for a “new” program of study via a </a:t>
            </a:r>
            <a:r>
              <a:rPr lang="en-US" sz="1400" b="1" dirty="0">
                <a:solidFill>
                  <a:schemeClr val="accent1">
                    <a:lumMod val="75000"/>
                  </a:schemeClr>
                </a:solidFill>
              </a:rPr>
              <a:t>Board Tool &amp; Initial Training Provider Program Report Tool-</a:t>
            </a:r>
            <a:r>
              <a:rPr lang="en-US" sz="1400" dirty="0">
                <a:solidFill>
                  <a:schemeClr val="accent1">
                    <a:lumMod val="75000"/>
                  </a:schemeClr>
                </a:solidFill>
              </a:rPr>
              <a:t> </a:t>
            </a:r>
            <a:r>
              <a:rPr lang="en-US" sz="1400" dirty="0"/>
              <a:t>provided by the Texas Workforce Commission.</a:t>
            </a:r>
          </a:p>
          <a:p>
            <a:r>
              <a:rPr lang="en-US" sz="1400" dirty="0"/>
              <a:t>If you are a Texas training providers, </a:t>
            </a:r>
            <a:r>
              <a:rPr lang="en-US" sz="1400" b="1" dirty="0">
                <a:solidFill>
                  <a:schemeClr val="accent1"/>
                </a:solidFill>
              </a:rPr>
              <a:t>not assigned to a Board</a:t>
            </a:r>
            <a:r>
              <a:rPr lang="en-US" sz="1400" dirty="0"/>
              <a:t>, that is wanting to submit new programs for eligibility consideration your </a:t>
            </a:r>
            <a:r>
              <a:rPr lang="en-US" sz="1400" b="1" dirty="0">
                <a:solidFill>
                  <a:schemeClr val="accent1"/>
                </a:solidFill>
              </a:rPr>
              <a:t>school must have a physical presence in the 13 County Alamo Region</a:t>
            </a:r>
            <a:r>
              <a:rPr lang="en-US" sz="1400" dirty="0"/>
              <a:t>.</a:t>
            </a:r>
          </a:p>
          <a:p>
            <a:pPr>
              <a:buFont typeface="Wingdings" panose="05000000000000000000" pitchFamily="2" charset="2"/>
              <a:buChar char="ü"/>
            </a:pPr>
            <a:r>
              <a:rPr lang="en-US" sz="1400" u="sng" dirty="0">
                <a:effectLst>
                  <a:outerShdw blurRad="38100" dist="38100" dir="2700000" algn="tl">
                    <a:srgbClr val="000000">
                      <a:alpha val="43137"/>
                    </a:srgbClr>
                  </a:outerShdw>
                </a:effectLst>
                <a:ea typeface="Calibri" panose="020F0502020204030204" pitchFamily="34" charset="0"/>
              </a:rPr>
              <a:t>Step 1: Meet Regulatory Requirements- (Chapter 132 Requirement)</a:t>
            </a:r>
          </a:p>
          <a:p>
            <a:pPr>
              <a:buFont typeface="Wingdings" panose="05000000000000000000" pitchFamily="2" charset="2"/>
              <a:buChar char="ü"/>
            </a:pPr>
            <a:r>
              <a:rPr lang="en-US" sz="1400" u="sng" dirty="0">
                <a:effectLst>
                  <a:outerShdw blurRad="38100" dist="38100" dir="2700000" algn="tl">
                    <a:srgbClr val="000000">
                      <a:alpha val="43137"/>
                    </a:srgbClr>
                  </a:outerShdw>
                </a:effectLst>
                <a:ea typeface="Calibri" panose="020F0502020204030204" pitchFamily="34" charset="0"/>
              </a:rPr>
              <a:t>Step 2: Submit evidence you are regulated</a:t>
            </a:r>
          </a:p>
          <a:p>
            <a:pPr>
              <a:buFont typeface="Wingdings" panose="05000000000000000000" pitchFamily="2" charset="2"/>
              <a:buChar char="q"/>
            </a:pPr>
            <a:r>
              <a:rPr lang="en-US" sz="1400" dirty="0"/>
              <a:t>For institutions offering post-secondary degree granting programs, submit documentation of accreditation/licensure by a recognized postsecondary institution accrediting body listed on the Texas Higher Education Coordinating Board website or the US Department of Education website. </a:t>
            </a:r>
          </a:p>
          <a:p>
            <a:pPr>
              <a:buFont typeface="Wingdings" panose="05000000000000000000" pitchFamily="2" charset="2"/>
              <a:buChar char="q"/>
            </a:pPr>
            <a:r>
              <a:rPr lang="en-US" sz="1400" dirty="0"/>
              <a:t>For institutions granting certificate or technical training, please provide evidence of certification from the Texas Workforce Commission or an equivalent approving body. Provide evidence that you offer tuition-based courses that are available to the general public. Submit your planned mail or delivery date to the Alamo Board OR the appropriate information in an electronic format. </a:t>
            </a:r>
            <a:endParaRPr lang="en-US" sz="1400" dirty="0">
              <a:effectLst>
                <a:outerShdw blurRad="38100" dist="38100" dir="2700000" algn="tl">
                  <a:srgbClr val="000000">
                    <a:alpha val="43137"/>
                  </a:srgbClr>
                </a:outerShdw>
              </a:effectLst>
              <a:ea typeface="Calibri" panose="020F0502020204030204" pitchFamily="34" charset="0"/>
            </a:endParaRPr>
          </a:p>
          <a:p>
            <a:pPr>
              <a:buFont typeface="Wingdings" panose="05000000000000000000" pitchFamily="2" charset="2"/>
              <a:buChar char="q"/>
            </a:pPr>
            <a:r>
              <a:rPr lang="en-US" sz="1400" dirty="0"/>
              <a:t>For language and GED/basic skills programs, proof of accreditation from an appropriate accrediting agency must be submitted to the Board. A sample accreditation agency is the Texas Education Agency. </a:t>
            </a:r>
          </a:p>
          <a:p>
            <a:pPr>
              <a:buFont typeface="Wingdings" panose="05000000000000000000" pitchFamily="2" charset="2"/>
              <a:buChar char="ü"/>
            </a:pPr>
            <a:r>
              <a:rPr lang="en-US" sz="1400" b="1" dirty="0"/>
              <a:t>Step 3: </a:t>
            </a:r>
            <a:r>
              <a:rPr lang="en-US" sz="1400" dirty="0"/>
              <a:t>The requirement for training programs to be in occupations that appear on the </a:t>
            </a:r>
            <a:r>
              <a:rPr lang="en-US" sz="1400" b="1" dirty="0"/>
              <a:t>statewide or Board target occupations </a:t>
            </a:r>
            <a:r>
              <a:rPr lang="en-US" sz="1400" dirty="0"/>
              <a:t>lists </a:t>
            </a:r>
            <a:r>
              <a:rPr lang="en-US" sz="1400" b="1" dirty="0"/>
              <a:t>does apply </a:t>
            </a:r>
            <a:r>
              <a:rPr lang="en-US" sz="1400" dirty="0"/>
              <a:t>for all </a:t>
            </a:r>
            <a:r>
              <a:rPr lang="en-US" sz="1400" b="1" dirty="0"/>
              <a:t>new </a:t>
            </a:r>
            <a:r>
              <a:rPr lang="en-US" sz="1400" dirty="0"/>
              <a:t>or </a:t>
            </a:r>
            <a:r>
              <a:rPr lang="en-US" sz="1400" b="1" dirty="0"/>
              <a:t>continuing</a:t>
            </a:r>
            <a:r>
              <a:rPr lang="en-US" sz="1400" dirty="0"/>
              <a:t> programs.</a:t>
            </a:r>
            <a:endParaRPr lang="en-US" sz="1400" dirty="0">
              <a:solidFill>
                <a:srgbClr val="00B0F0"/>
              </a:solidFill>
            </a:endParaRPr>
          </a:p>
          <a:p>
            <a:r>
              <a:rPr lang="en-US" sz="1400" dirty="0"/>
              <a:t>Any training providers that submits a new programs for eligibility consideration to the Alamo Board, once the </a:t>
            </a:r>
            <a:r>
              <a:rPr lang="en-US" sz="1400" i="1" dirty="0"/>
              <a:t>Initial Training Provider Program Report Tool (Application) </a:t>
            </a:r>
            <a:r>
              <a:rPr lang="en-US" sz="1400" dirty="0"/>
              <a:t>is submitted and all required items, then, the </a:t>
            </a:r>
            <a:r>
              <a:rPr lang="en-US" sz="1400" b="1" dirty="0"/>
              <a:t>completed application is submitted to the Texas Workforce Commission for consideration bi-weekly.</a:t>
            </a:r>
          </a:p>
          <a:p>
            <a:pPr marL="0" indent="0">
              <a:buNone/>
            </a:pPr>
            <a:endParaRPr lang="en-US" sz="8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04794BF-E547-412A-94D8-BFF8369B8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9558" y="2810226"/>
            <a:ext cx="1481921" cy="986712"/>
          </a:xfrm>
          <a:prstGeom prst="rect">
            <a:avLst/>
          </a:prstGeom>
        </p:spPr>
      </p:pic>
    </p:spTree>
    <p:extLst>
      <p:ext uri="{BB962C8B-B14F-4D97-AF65-F5344CB8AC3E}">
        <p14:creationId xmlns:p14="http://schemas.microsoft.com/office/powerpoint/2010/main" val="965786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398F-0543-403A-AA6E-E5E789648254}"/>
              </a:ext>
            </a:extLst>
          </p:cNvPr>
          <p:cNvSpPr>
            <a:spLocks noGrp="1"/>
          </p:cNvSpPr>
          <p:nvPr>
            <p:ph type="title"/>
          </p:nvPr>
        </p:nvSpPr>
        <p:spPr>
          <a:xfrm>
            <a:off x="838200" y="120771"/>
            <a:ext cx="10515600" cy="914400"/>
          </a:xfrm>
        </p:spPr>
        <p:txBody>
          <a:bodyPr>
            <a:normAutofit fontScale="90000"/>
          </a:bodyPr>
          <a:lstStyle/>
          <a:p>
            <a:r>
              <a:rPr lang="en-US" dirty="0">
                <a:effectLst>
                  <a:outerShdw blurRad="38100" dist="38100" dir="2700000" algn="tl">
                    <a:srgbClr val="000000">
                      <a:alpha val="43137"/>
                    </a:srgbClr>
                  </a:outerShdw>
                </a:effectLst>
              </a:rPr>
              <a:t>Creating an Initial Application</a:t>
            </a:r>
            <a:br>
              <a:rPr lang="en-US" dirty="0">
                <a:effectLst>
                  <a:outerShdw blurRad="38100" dist="38100" dir="2700000" algn="tl">
                    <a:srgbClr val="000000">
                      <a:alpha val="43137"/>
                    </a:srgbClr>
                  </a:outerShdw>
                </a:effectLst>
              </a:rPr>
            </a:br>
            <a:endParaRPr lang="en-US" dirty="0"/>
          </a:p>
        </p:txBody>
      </p:sp>
      <p:sp>
        <p:nvSpPr>
          <p:cNvPr id="5" name="TextBox 4">
            <a:extLst>
              <a:ext uri="{FF2B5EF4-FFF2-40B4-BE49-F238E27FC236}">
                <a16:creationId xmlns:a16="http://schemas.microsoft.com/office/drawing/2014/main" id="{A88C25A6-9975-4826-8B98-D98AEEFB2D4E}"/>
              </a:ext>
            </a:extLst>
          </p:cNvPr>
          <p:cNvSpPr txBox="1"/>
          <p:nvPr/>
        </p:nvSpPr>
        <p:spPr>
          <a:xfrm>
            <a:off x="676056" y="533279"/>
            <a:ext cx="11002137" cy="6509474"/>
          </a:xfrm>
          <a:prstGeom prst="rect">
            <a:avLst/>
          </a:prstGeom>
          <a:noFill/>
        </p:spPr>
        <p:txBody>
          <a:bodyPr wrap="square" rtlCol="0">
            <a:spAutoFit/>
          </a:bodyPr>
          <a:lstStyle/>
          <a:p>
            <a:pPr fontAlgn="ctr"/>
            <a:r>
              <a:rPr lang="en-US" sz="1600" b="1" dirty="0"/>
              <a:t>Before you begin ...</a:t>
            </a:r>
            <a:endParaRPr lang="en-US" sz="1600" dirty="0"/>
          </a:p>
          <a:p>
            <a:pPr fontAlgn="ctr"/>
            <a:r>
              <a:rPr lang="en-US" sz="1600" b="1" dirty="0"/>
              <a:t> To assist you in preparing this application, it may be useful to have the following information:</a:t>
            </a:r>
            <a:endParaRPr lang="en-US" sz="1600" dirty="0"/>
          </a:p>
          <a:p>
            <a:pPr fontAlgn="ctr"/>
            <a:r>
              <a:rPr lang="en-US" sz="1600" b="1" dirty="0"/>
              <a:t> </a:t>
            </a:r>
            <a:endParaRPr lang="en-US" sz="1600" dirty="0"/>
          </a:p>
          <a:p>
            <a:r>
              <a:rPr lang="en-US" sz="1600" b="1" dirty="0">
                <a:solidFill>
                  <a:schemeClr val="accent1"/>
                </a:solidFill>
              </a:rPr>
              <a:t>Workforce Development Area (WDA) –</a:t>
            </a:r>
            <a:r>
              <a:rPr lang="en-US" sz="1600" dirty="0"/>
              <a:t>ETPs are assigned by default to WDAs based on Main Campus locations, with all campuses falling under that same Board.</a:t>
            </a:r>
            <a:r>
              <a:rPr lang="en-US" sz="1600" b="1" dirty="0"/>
              <a:t> Alamo WDA (WSA) Board accepts a new “initial” applications from providers assigned to the Alamo area. </a:t>
            </a:r>
            <a:r>
              <a:rPr lang="en-US" sz="1600" dirty="0"/>
              <a:t>If you are a Texas training providers, </a:t>
            </a:r>
            <a:r>
              <a:rPr lang="en-US" sz="1600" b="1" dirty="0">
                <a:solidFill>
                  <a:schemeClr val="accent1"/>
                </a:solidFill>
              </a:rPr>
              <a:t>not assigned to a Board</a:t>
            </a:r>
            <a:r>
              <a:rPr lang="en-US" sz="1600" dirty="0"/>
              <a:t>, wanting to submit new programs for eligibility consideration your </a:t>
            </a:r>
            <a:r>
              <a:rPr lang="en-US" sz="1600" b="1" dirty="0">
                <a:solidFill>
                  <a:schemeClr val="accent1"/>
                </a:solidFill>
              </a:rPr>
              <a:t>school must have a physical presence in the 13 County Alamo Region</a:t>
            </a:r>
            <a:endParaRPr lang="en-US" sz="1600" dirty="0"/>
          </a:p>
          <a:p>
            <a:endParaRPr lang="en-US" sz="1000" dirty="0"/>
          </a:p>
          <a:p>
            <a:r>
              <a:rPr lang="en-US" dirty="0"/>
              <a:t> </a:t>
            </a:r>
            <a:r>
              <a:rPr lang="en-US" sz="1400" b="1" dirty="0">
                <a:solidFill>
                  <a:schemeClr val="accent1"/>
                </a:solidFill>
              </a:rPr>
              <a:t>Institution Type:  </a:t>
            </a:r>
            <a:r>
              <a:rPr lang="en-US" sz="1400" b="1" dirty="0"/>
              <a:t>1) Higher Education –majority of credentials are associate degrees, 2) Higher Education majority of credentials are baccalaureate or higher degrees 3) Higher Ed-majority of credentials awarded are community college certificate of completion. 4) National Apprenticeship, 5) Private Non-Profit, 6) Private for-profit, 7) Public, 8) Other Type</a:t>
            </a:r>
          </a:p>
          <a:p>
            <a:pPr fontAlgn="ctr"/>
            <a:endParaRPr lang="en-US" sz="1400" dirty="0"/>
          </a:p>
          <a:p>
            <a:r>
              <a:rPr lang="en-US" sz="1400" b="1" dirty="0">
                <a:solidFill>
                  <a:schemeClr val="accent1"/>
                </a:solidFill>
              </a:rPr>
              <a:t>CIP Code</a:t>
            </a:r>
            <a:r>
              <a:rPr lang="en-US" sz="1400" b="1" dirty="0"/>
              <a:t>: Code of Instructional Program.  You may choose from a drop-down list on the Reference Table Spreadsheet.</a:t>
            </a:r>
          </a:p>
          <a:p>
            <a:r>
              <a:rPr lang="en-US" sz="1400" b="1" dirty="0"/>
              <a:t>Career Schools and Colleges Certification may list related CIP Codes.</a:t>
            </a:r>
          </a:p>
          <a:p>
            <a:endParaRPr lang="en-US" sz="1400" dirty="0"/>
          </a:p>
          <a:p>
            <a:r>
              <a:rPr lang="en-US" sz="1400" b="1" dirty="0">
                <a:hlinkClick r:id="rId3">
                  <a:extLst>
                    <a:ext uri="{A12FA001-AC4F-418D-AE19-62706E023703}">
                      <ahyp:hlinkClr xmlns:ahyp="http://schemas.microsoft.com/office/drawing/2018/hyperlinkcolor" val="tx"/>
                    </a:ext>
                  </a:extLst>
                </a:hlinkClick>
              </a:rPr>
              <a:t>Pell Grant Eligibility</a:t>
            </a:r>
            <a:r>
              <a:rPr lang="en-US" sz="1400" b="1" dirty="0"/>
              <a:t> (yes/no/pending) </a:t>
            </a:r>
          </a:p>
          <a:p>
            <a:endParaRPr lang="en-US" sz="1400" dirty="0"/>
          </a:p>
          <a:p>
            <a:r>
              <a:rPr lang="en-US" sz="1400" b="1" dirty="0">
                <a:solidFill>
                  <a:schemeClr val="accent1"/>
                </a:solidFill>
              </a:rPr>
              <a:t>Academic (Type)</a:t>
            </a:r>
            <a:r>
              <a:rPr lang="en-US" sz="1400" b="1" dirty="0"/>
              <a:t>-0)None, 1)High School Diploma or Equivalent, 2) Associate Degree 3) Bachelors Degree, 4) Courses 5) Combination of Education and Courses.</a:t>
            </a:r>
          </a:p>
          <a:p>
            <a:endParaRPr lang="en-US" sz="1400" b="1" dirty="0"/>
          </a:p>
          <a:p>
            <a:r>
              <a:rPr lang="en-US" sz="1400" b="1" dirty="0">
                <a:solidFill>
                  <a:schemeClr val="accent1"/>
                </a:solidFill>
              </a:rPr>
              <a:t>Outcome:  </a:t>
            </a:r>
            <a:r>
              <a:rPr lang="en-US" sz="1400" b="1" dirty="0"/>
              <a:t>Does the program of training services lead to a: Baccalaureate degree, Associate degree, Industry recognized certificate or certificate, Certificate of completion on an apprenticeship, Government license, Community college certificate of completion, Secondary school diploma or its equivalent, No credential-employment only, Measurable Skills  gain leading to a credential, Measurable skill gain leading to employment?</a:t>
            </a:r>
          </a:p>
          <a:p>
            <a:endParaRPr lang="en-US" sz="1400" b="1" dirty="0"/>
          </a:p>
          <a:p>
            <a:pPr fontAlgn="ctr"/>
            <a:r>
              <a:rPr lang="en-US" sz="1400" b="1" dirty="0">
                <a:solidFill>
                  <a:schemeClr val="accent1"/>
                </a:solidFill>
              </a:rPr>
              <a:t>Format: </a:t>
            </a:r>
            <a:r>
              <a:rPr lang="en-US" sz="1400" b="1" dirty="0"/>
              <a:t>Is the training conducted: 1) In-person, 2) Distance Education, 3) Hybrid (both) </a:t>
            </a:r>
          </a:p>
          <a:p>
            <a:r>
              <a:rPr lang="en-US" sz="1100" b="1" dirty="0">
                <a:solidFill>
                  <a:schemeClr val="accent1"/>
                </a:solidFill>
              </a:rPr>
              <a:t>SOC-ONET Code: Standard Occupational Code related to the CIP Code.  A crosswalk can be found on ONET On-Line:  </a:t>
            </a:r>
            <a:r>
              <a:rPr lang="pt-BR" sz="1100" b="1" dirty="0">
                <a:hlinkClick r:id="rId4">
                  <a:extLst>
                    <a:ext uri="{A12FA001-AC4F-418D-AE19-62706E023703}">
                      <ahyp:hlinkClr xmlns:ahyp="http://schemas.microsoft.com/office/drawing/2018/hyperlinkcolor" val="tx"/>
                    </a:ext>
                  </a:extLst>
                </a:hlinkClick>
              </a:rPr>
              <a:t>O*NET OnLine</a:t>
            </a:r>
            <a:r>
              <a:rPr lang="pt-BR" sz="1100" b="1" dirty="0"/>
              <a:t>  </a:t>
            </a:r>
            <a:r>
              <a:rPr lang="pt-BR" sz="1100" i="1" dirty="0">
                <a:hlinkClick r:id="rId4">
                  <a:extLst>
                    <a:ext uri="{A12FA001-AC4F-418D-AE19-62706E023703}">
                      <ahyp:hlinkClr xmlns:ahyp="http://schemas.microsoft.com/office/drawing/2018/hyperlinkcolor" val="tx"/>
                    </a:ext>
                  </a:extLst>
                </a:hlinkClick>
              </a:rPr>
              <a:t>https://</a:t>
            </a:r>
            <a:r>
              <a:rPr lang="pt-BR" sz="1100" b="1" i="1" dirty="0">
                <a:hlinkClick r:id="rId4">
                  <a:extLst>
                    <a:ext uri="{A12FA001-AC4F-418D-AE19-62706E023703}">
                      <ahyp:hlinkClr xmlns:ahyp="http://schemas.microsoft.com/office/drawing/2018/hyperlinkcolor" val="tx"/>
                    </a:ext>
                  </a:extLst>
                </a:hlinkClick>
              </a:rPr>
              <a:t>www.onetonline.org</a:t>
            </a:r>
            <a:endParaRPr lang="pt-BR" sz="1100" b="1" i="1" dirty="0"/>
          </a:p>
          <a:p>
            <a:r>
              <a:rPr lang="pt-BR" sz="1100" dirty="0">
                <a:hlinkClick r:id="rId5">
                  <a:extLst>
                    <a:ext uri="{A12FA001-AC4F-418D-AE19-62706E023703}">
                      <ahyp:hlinkClr xmlns:ahyp="http://schemas.microsoft.com/office/drawing/2018/hyperlinkcolor" val="tx"/>
                    </a:ext>
                  </a:extLst>
                </a:hlinkClick>
              </a:rPr>
              <a:t>https://www.onetonline.org/crosswalk/</a:t>
            </a:r>
            <a:r>
              <a:rPr lang="pt-BR" sz="1100" dirty="0"/>
              <a:t>   </a:t>
            </a:r>
            <a:r>
              <a:rPr lang="pt-BR" sz="1100" dirty="0">
                <a:solidFill>
                  <a:schemeClr val="accent1"/>
                </a:solidFill>
              </a:rPr>
              <a:t>Go to  </a:t>
            </a:r>
          </a:p>
          <a:p>
            <a:endParaRPr lang="pt-BR" sz="1100" dirty="0">
              <a:solidFill>
                <a:schemeClr val="accent1"/>
              </a:solidFill>
            </a:endParaRPr>
          </a:p>
          <a:p>
            <a:endParaRPr lang="en-US" sz="1400" dirty="0">
              <a:solidFill>
                <a:schemeClr val="accent1"/>
              </a:solidFill>
            </a:endParaRPr>
          </a:p>
        </p:txBody>
      </p:sp>
      <p:sp>
        <p:nvSpPr>
          <p:cNvPr id="7" name="Rectangle 1">
            <a:extLst>
              <a:ext uri="{FF2B5EF4-FFF2-40B4-BE49-F238E27FC236}">
                <a16:creationId xmlns:a16="http://schemas.microsoft.com/office/drawing/2014/main" id="{1F99B807-ADC1-4AB7-A1A0-912250D04281}"/>
              </a:ext>
            </a:extLst>
          </p:cNvPr>
          <p:cNvSpPr>
            <a:spLocks noChangeArrowheads="1"/>
          </p:cNvSpPr>
          <p:nvPr/>
        </p:nvSpPr>
        <p:spPr bwMode="auto">
          <a:xfrm>
            <a:off x="3503296" y="6324721"/>
            <a:ext cx="5347655" cy="511012"/>
          </a:xfrm>
          <a:prstGeom prst="rect">
            <a:avLst/>
          </a:prstGeom>
          <a:solidFill>
            <a:schemeClr val="accent1">
              <a:lumMod val="20000"/>
              <a:lumOff val="80000"/>
            </a:schemeClr>
          </a:solidFill>
          <a:ln>
            <a:noFill/>
          </a:ln>
          <a:effectLst/>
        </p:spPr>
        <p:txBody>
          <a:bodyPr vert="horz" wrap="square" lIns="91440" tIns="7935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4488"/>
                </a:solidFill>
                <a:effectLst/>
                <a:latin typeface="Arial" panose="020B0604020202020204" pitchFamily="34" charset="0"/>
                <a:cs typeface="Arial" panose="020B0604020202020204" pitchFamily="34" charset="0"/>
              </a:rPr>
              <a:t>Education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4488"/>
                </a:solidFill>
                <a:effectLst/>
                <a:latin typeface="Arial" panose="020B0604020202020204" pitchFamily="34" charset="0"/>
                <a:cs typeface="Arial" panose="020B0604020202020204" pitchFamily="34" charset="0"/>
              </a:rPr>
              <a:t>Search codes or titles from the 2010 Classification of Instructional Programs (CIP).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800" dirty="0">
                <a:solidFill>
                  <a:srgbClr val="C00000"/>
                </a:solidFill>
                <a:latin typeface="Arial" panose="020B0604020202020204" pitchFamily="34" charset="0"/>
                <a:cs typeface="Arial" panose="020B0604020202020204" pitchFamily="34" charset="0"/>
              </a:rPr>
              <a:t>This is a CIP Code to SOC Crosswalk</a:t>
            </a:r>
            <a:r>
              <a:rPr lang="en-US" altLang="en-US" sz="800" dirty="0">
                <a:solidFill>
                  <a:srgbClr val="004488"/>
                </a:solidFill>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93181B20-F7ED-4239-8D77-915A355BBB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8240" y="0"/>
            <a:ext cx="1962150" cy="1035171"/>
          </a:xfrm>
          <a:prstGeom prst="rect">
            <a:avLst/>
          </a:prstGeom>
        </p:spPr>
      </p:pic>
    </p:spTree>
    <p:extLst>
      <p:ext uri="{BB962C8B-B14F-4D97-AF65-F5344CB8AC3E}">
        <p14:creationId xmlns:p14="http://schemas.microsoft.com/office/powerpoint/2010/main" val="272594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A36879-21BA-48A2-A74A-4E808187923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1" kern="1200" dirty="0">
                <a:solidFill>
                  <a:srgbClr val="FFFFFF"/>
                </a:solidFill>
                <a:effectLst>
                  <a:outerShdw blurRad="38100" dist="38100" dir="2700000" algn="tl">
                    <a:srgbClr val="000000">
                      <a:alpha val="43137"/>
                    </a:srgbClr>
                  </a:outerShdw>
                </a:effectLst>
                <a:latin typeface="+mj-lt"/>
                <a:ea typeface="+mj-ea"/>
                <a:cs typeface="+mj-cs"/>
              </a:rPr>
              <a:t>Next Steps</a:t>
            </a:r>
          </a:p>
        </p:txBody>
      </p:sp>
    </p:spTree>
    <p:extLst>
      <p:ext uri="{BB962C8B-B14F-4D97-AF65-F5344CB8AC3E}">
        <p14:creationId xmlns:p14="http://schemas.microsoft.com/office/powerpoint/2010/main" val="8447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F1B64C-7DCF-4F39-8611-BEDF730040F7}"/>
              </a:ext>
            </a:extLst>
          </p:cNvPr>
          <p:cNvSpPr>
            <a:spLocks noGrp="1"/>
          </p:cNvSpPr>
          <p:nvPr>
            <p:ph type="title"/>
          </p:nvPr>
        </p:nvSpPr>
        <p:spPr>
          <a:xfrm>
            <a:off x="1543595" y="1378131"/>
            <a:ext cx="2743200" cy="2743200"/>
          </a:xfrm>
          <a:prstGeom prst="ellipse">
            <a:avLst/>
          </a:prstGeom>
          <a:solidFill>
            <a:srgbClr val="262626"/>
          </a:solidFill>
          <a:ln w="174625" cmpd="thinThick">
            <a:solidFill>
              <a:srgbClr val="262626"/>
            </a:solidFill>
          </a:ln>
        </p:spPr>
        <p:txBody>
          <a:bodyPr anchor="ctr">
            <a:normAutofit/>
          </a:bodyPr>
          <a:lstStyle/>
          <a:p>
            <a:pPr algn="ctr"/>
            <a:r>
              <a:rPr lang="en-US" sz="2600">
                <a:solidFill>
                  <a:srgbClr val="FFFFFF"/>
                </a:solidFill>
                <a:effectLst>
                  <a:outerShdw blurRad="38100" dist="38100" dir="2700000" algn="tl">
                    <a:srgbClr val="000000">
                      <a:alpha val="43137"/>
                    </a:srgbClr>
                  </a:outerShdw>
                </a:effectLst>
              </a:rPr>
              <a:t>Letters of Partnerships</a:t>
            </a:r>
          </a:p>
        </p:txBody>
      </p:sp>
      <p:graphicFrame>
        <p:nvGraphicFramePr>
          <p:cNvPr id="15" name="Content Placeholder 2">
            <a:extLst>
              <a:ext uri="{FF2B5EF4-FFF2-40B4-BE49-F238E27FC236}">
                <a16:creationId xmlns:a16="http://schemas.microsoft.com/office/drawing/2014/main" id="{099CDD8D-D3DA-4018-9505-20F47B1154A7}"/>
              </a:ext>
            </a:extLst>
          </p:cNvPr>
          <p:cNvGraphicFramePr>
            <a:graphicFrameLocks noGrp="1"/>
          </p:cNvGraphicFramePr>
          <p:nvPr>
            <p:ph idx="1"/>
            <p:extLst>
              <p:ext uri="{D42A27DB-BD31-4B8C-83A1-F6EECF244321}">
                <p14:modId xmlns:p14="http://schemas.microsoft.com/office/powerpoint/2010/main" val="2767993397"/>
              </p:ext>
            </p:extLst>
          </p:nvPr>
        </p:nvGraphicFramePr>
        <p:xfrm>
          <a:off x="4038600" y="1166648"/>
          <a:ext cx="7315200" cy="4524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781B88EE-914B-4489-AB2E-0681ED5C0AF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72648" y="64931"/>
            <a:ext cx="2161040" cy="2063793"/>
          </a:xfrm>
          <a:prstGeom prst="rect">
            <a:avLst/>
          </a:prstGeom>
        </p:spPr>
      </p:pic>
      <p:sp>
        <p:nvSpPr>
          <p:cNvPr id="9" name="TextBox 8">
            <a:extLst>
              <a:ext uri="{FF2B5EF4-FFF2-40B4-BE49-F238E27FC236}">
                <a16:creationId xmlns:a16="http://schemas.microsoft.com/office/drawing/2014/main" id="{8397F1BB-8224-4C9B-B9D5-1DDCE4D4444C}"/>
              </a:ext>
            </a:extLst>
          </p:cNvPr>
          <p:cNvSpPr txBox="1"/>
          <p:nvPr/>
        </p:nvSpPr>
        <p:spPr>
          <a:xfrm>
            <a:off x="4172648" y="7071919"/>
            <a:ext cx="7315200" cy="230832"/>
          </a:xfrm>
          <a:prstGeom prst="rect">
            <a:avLst/>
          </a:prstGeom>
          <a:noFill/>
        </p:spPr>
        <p:txBody>
          <a:bodyPr wrap="square" rtlCol="0">
            <a:spAutoFit/>
          </a:bodyPr>
          <a:lstStyle/>
          <a:p>
            <a:r>
              <a:rPr lang="en-US" sz="900">
                <a:hlinkClick r:id="rId8" tooltip="http://fabiusmaximus.com/2012/12/31/internet-communities-47427/"/>
              </a:rPr>
              <a:t>This Photo</a:t>
            </a:r>
            <a:r>
              <a:rPr lang="en-US" sz="900"/>
              <a:t> by Unknown Author is licensed under </a:t>
            </a:r>
            <a:r>
              <a:rPr lang="en-US" sz="900">
                <a:hlinkClick r:id="rId9" tooltip="https://creativecommons.org/licenses/by/4.0/"/>
              </a:rPr>
              <a:t>CC BY</a:t>
            </a:r>
            <a:endParaRPr lang="en-US" sz="900"/>
          </a:p>
        </p:txBody>
      </p:sp>
    </p:spTree>
    <p:extLst>
      <p:ext uri="{BB962C8B-B14F-4D97-AF65-F5344CB8AC3E}">
        <p14:creationId xmlns:p14="http://schemas.microsoft.com/office/powerpoint/2010/main" val="167022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D6C6-E8E3-49E7-9667-DAF9AAC99336}"/>
              </a:ext>
            </a:extLst>
          </p:cNvPr>
          <p:cNvSpPr>
            <a:spLocks noGrp="1"/>
          </p:cNvSpPr>
          <p:nvPr>
            <p:ph type="title"/>
          </p:nvPr>
        </p:nvSpPr>
        <p:spPr>
          <a:xfrm>
            <a:off x="838200" y="365124"/>
            <a:ext cx="10515600" cy="1668627"/>
          </a:xfrm>
        </p:spPr>
        <p:txBody>
          <a:bodyPr>
            <a:normAutofit fontScale="90000"/>
          </a:bodyPr>
          <a:lstStyle/>
          <a:p>
            <a:pPr algn="ctr"/>
            <a:br>
              <a:rPr lang="en-US" i="1"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2"/>
              </a:rPr>
            </a:br>
            <a:r>
              <a:rPr lang="en-US"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2"/>
              </a:rPr>
              <a:t>Interested in Becoming a </a:t>
            </a:r>
            <a:br>
              <a:rPr lang="en-US"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2"/>
              </a:rPr>
            </a:br>
            <a:r>
              <a:rPr lang="en-US"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hlinkClick r:id="rId2"/>
              </a:rPr>
              <a:t>WIOA</a:t>
            </a:r>
            <a:r>
              <a:rPr lang="en-US"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 Eligible Training Provider (ETP) ?</a:t>
            </a:r>
            <a:br>
              <a:rPr lang="en-US"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r>
              <a:rPr lang="en-US" sz="3600" u="sng" dirty="0">
                <a:solidFill>
                  <a:schemeClr val="accent2">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Step 1: Meet Regulatory Requirements</a:t>
            </a:r>
            <a:br>
              <a:rPr lang="en-US" sz="4000" u="sng"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br>
            <a:endParaRPr lang="en-US" u="sng" dirty="0">
              <a:solidFill>
                <a:schemeClr val="accent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777C7A-5C84-413B-85C4-E46055FC2393}"/>
              </a:ext>
            </a:extLst>
          </p:cNvPr>
          <p:cNvSpPr>
            <a:spLocks noGrp="1"/>
          </p:cNvSpPr>
          <p:nvPr>
            <p:ph idx="1"/>
          </p:nvPr>
        </p:nvSpPr>
        <p:spPr>
          <a:xfrm>
            <a:off x="838200" y="2033752"/>
            <a:ext cx="10515600" cy="4647708"/>
          </a:xfrm>
        </p:spPr>
        <p:txBody>
          <a:bodyPr>
            <a:normAutofit/>
          </a:bodyPr>
          <a:lstStyle/>
          <a:p>
            <a:pPr>
              <a:spcBef>
                <a:spcPts val="0"/>
              </a:spcBef>
              <a:spcAft>
                <a:spcPts val="600"/>
              </a:spcAft>
            </a:pPr>
            <a:r>
              <a:rPr lang="en-US" i="1" dirty="0">
                <a:latin typeface="Calibri" panose="020F0502020204030204" pitchFamily="34" charset="0"/>
                <a:ea typeface="Calibri" panose="020F0502020204030204" pitchFamily="34" charset="0"/>
              </a:rPr>
              <a:t>To provide training in Texas, state law requires that the training provider is approved, regulated or …</a:t>
            </a:r>
          </a:p>
          <a:p>
            <a:pPr>
              <a:spcBef>
                <a:spcPts val="0"/>
              </a:spcBef>
              <a:spcAft>
                <a:spcPts val="600"/>
              </a:spcAft>
            </a:pPr>
            <a:r>
              <a:rPr lang="en-US" i="1" dirty="0">
                <a:latin typeface="Calibri" panose="020F0502020204030204" pitchFamily="34" charset="0"/>
                <a:ea typeface="Calibri" panose="020F0502020204030204" pitchFamily="34" charset="0"/>
              </a:rPr>
              <a:t>Qualify for a general exemption from the Proprietary School (Career Schools and Colleges). </a:t>
            </a:r>
          </a:p>
          <a:p>
            <a:pPr>
              <a:spcBef>
                <a:spcPts val="0"/>
              </a:spcBef>
              <a:spcAft>
                <a:spcPts val="600"/>
              </a:spcAft>
            </a:pPr>
            <a:r>
              <a:rPr lang="en-US" i="1" dirty="0">
                <a:latin typeface="Calibri" panose="020F0502020204030204" pitchFamily="34" charset="0"/>
                <a:ea typeface="Calibri" panose="020F0502020204030204" pitchFamily="34" charset="0"/>
              </a:rPr>
              <a:t>Texas Workforce Commission policy indicates that all programs certified by the WIOA Eligible Training Provider System (ETPS) also comply with applicable state law, including </a:t>
            </a:r>
            <a:r>
              <a:rPr lang="en-US" i="1" u="sng" dirty="0">
                <a:solidFill>
                  <a:srgbClr val="0000FF"/>
                </a:solidFill>
                <a:latin typeface="Calibri" panose="020F0502020204030204" pitchFamily="34" charset="0"/>
                <a:ea typeface="Calibri" panose="020F0502020204030204" pitchFamily="34" charset="0"/>
                <a:hlinkClick r:id="rId3"/>
              </a:rPr>
              <a:t>Texas Education Code</a:t>
            </a:r>
            <a:r>
              <a:rPr lang="en-US" i="1" dirty="0">
                <a:latin typeface="Calibri" panose="020F0502020204030204" pitchFamily="34" charset="0"/>
                <a:ea typeface="Calibri" panose="020F0502020204030204" pitchFamily="34" charset="0"/>
              </a:rPr>
              <a:t> Chapter 132, related to Career Schools and Colleges Department. </a:t>
            </a:r>
          </a:p>
          <a:p>
            <a:pPr>
              <a:spcBef>
                <a:spcPts val="0"/>
              </a:spcBef>
              <a:spcAft>
                <a:spcPts val="600"/>
              </a:spcAft>
            </a:pPr>
            <a:r>
              <a:rPr lang="en-US" i="1" dirty="0">
                <a:latin typeface="Calibri" panose="020F0502020204030204" pitchFamily="34" charset="0"/>
                <a:ea typeface="Calibri" panose="020F0502020204030204" pitchFamily="34" charset="0"/>
              </a:rPr>
              <a:t>You may contact the Career Schools and Colleges Department at (512) 936-3100 regarding status. </a:t>
            </a:r>
            <a:endParaRPr lang="en-US" sz="24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95653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D694-B9B8-4638-AF51-3CDF0DFD7D81}"/>
              </a:ext>
            </a:extLst>
          </p:cNvPr>
          <p:cNvSpPr>
            <a:spLocks noGrp="1"/>
          </p:cNvSpPr>
          <p:nvPr>
            <p:ph type="title"/>
          </p:nvPr>
        </p:nvSpPr>
        <p:spPr/>
        <p:txBody>
          <a:bodyPr/>
          <a:lstStyle/>
          <a:p>
            <a:pPr algn="ctr"/>
            <a:r>
              <a:rPr lang="en-US" b="1" dirty="0">
                <a:solidFill>
                  <a:srgbClr val="C00000"/>
                </a:solidFill>
                <a:effectLst>
                  <a:outerShdw blurRad="38100" dist="38100" dir="2700000" algn="tl">
                    <a:srgbClr val="000000">
                      <a:alpha val="43137"/>
                    </a:srgbClr>
                  </a:outerShdw>
                </a:effectLst>
              </a:rPr>
              <a:t>Board Requirements-Important Next Step</a:t>
            </a:r>
          </a:p>
        </p:txBody>
      </p:sp>
      <p:pic>
        <p:nvPicPr>
          <p:cNvPr id="5" name="Content Placeholder 4" descr="A close up of text on a black background&#10;&#10;Description generated with high confidence">
            <a:extLst>
              <a:ext uri="{FF2B5EF4-FFF2-40B4-BE49-F238E27FC236}">
                <a16:creationId xmlns:a16="http://schemas.microsoft.com/office/drawing/2014/main" id="{F91BA31A-2A1F-4A16-AF0B-04B6171BDFD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8286" y="1842878"/>
            <a:ext cx="5335428" cy="4351338"/>
          </a:xfrm>
        </p:spPr>
      </p:pic>
      <p:pic>
        <p:nvPicPr>
          <p:cNvPr id="8" name="Picture 7" descr="A close up of a sign&#10;&#10;Description generated with very high confidence">
            <a:extLst>
              <a:ext uri="{FF2B5EF4-FFF2-40B4-BE49-F238E27FC236}">
                <a16:creationId xmlns:a16="http://schemas.microsoft.com/office/drawing/2014/main" id="{95CF762D-CFC9-4770-ABB8-47DDBC5A68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16324" y="1770194"/>
            <a:ext cx="9999578" cy="4452937"/>
          </a:xfrm>
          <a:prstGeom prst="rect">
            <a:avLst/>
          </a:prstGeom>
        </p:spPr>
      </p:pic>
      <p:sp>
        <p:nvSpPr>
          <p:cNvPr id="9" name="TextBox 8">
            <a:extLst>
              <a:ext uri="{FF2B5EF4-FFF2-40B4-BE49-F238E27FC236}">
                <a16:creationId xmlns:a16="http://schemas.microsoft.com/office/drawing/2014/main" id="{01E3AA41-AD21-46CE-B94F-9A5971B93C55}"/>
              </a:ext>
            </a:extLst>
          </p:cNvPr>
          <p:cNvSpPr txBox="1"/>
          <p:nvPr/>
        </p:nvSpPr>
        <p:spPr>
          <a:xfrm>
            <a:off x="0" y="6185133"/>
            <a:ext cx="9851366" cy="230832"/>
          </a:xfrm>
          <a:prstGeom prst="rect">
            <a:avLst/>
          </a:prstGeom>
          <a:noFill/>
        </p:spPr>
        <p:txBody>
          <a:bodyPr wrap="square" rtlCol="0">
            <a:spAutoFit/>
          </a:bodyPr>
          <a:lstStyle/>
          <a:p>
            <a:r>
              <a:rPr lang="en-US" sz="900">
                <a:hlinkClick r:id="rId5" tooltip="https://www.flickr.com/photos/jhandbell/15024204253"/>
              </a:rPr>
              <a:t>This Photo</a:t>
            </a:r>
            <a:r>
              <a:rPr lang="en-US" sz="900"/>
              <a:t> by Unknown Author is licensed under </a:t>
            </a:r>
            <a:r>
              <a:rPr lang="en-US" sz="900">
                <a:hlinkClick r:id="rId6" tooltip="https://creativecommons.org/licenses/by-sa/2.0/"/>
              </a:rPr>
              <a:t>CC BY-SA</a:t>
            </a:r>
            <a:endParaRPr lang="en-US" sz="900"/>
          </a:p>
        </p:txBody>
      </p:sp>
    </p:spTree>
    <p:extLst>
      <p:ext uri="{BB962C8B-B14F-4D97-AF65-F5344CB8AC3E}">
        <p14:creationId xmlns:p14="http://schemas.microsoft.com/office/powerpoint/2010/main" val="148328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3D01DBC-5D7E-4414-9997-094C9EB083D7}"/>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Submit Regulatory Evidence</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909C44B5-7DC8-4EB3-A372-041596AF6FA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1520" r="-2"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06840F24-50DE-4988-8684-5CD07B5CF3CF}"/>
              </a:ext>
            </a:extLst>
          </p:cNvPr>
          <p:cNvSpPr>
            <a:spLocks noGrp="1"/>
          </p:cNvSpPr>
          <p:nvPr>
            <p:ph idx="1"/>
          </p:nvPr>
        </p:nvSpPr>
        <p:spPr>
          <a:xfrm>
            <a:off x="6090574" y="2421682"/>
            <a:ext cx="4977578" cy="3639289"/>
          </a:xfrm>
        </p:spPr>
        <p:txBody>
          <a:bodyPr anchor="ctr">
            <a:normAutofit/>
          </a:bodyPr>
          <a:lstStyle/>
          <a:p>
            <a:r>
              <a:rPr lang="en-US" sz="2000" dirty="0">
                <a:solidFill>
                  <a:srgbClr val="000000"/>
                </a:solidFill>
              </a:rPr>
              <a:t>Regulatory evidence may include TWC Career Schools &amp; College school confirmation (or exemption) letter, or similar documents from other regulatory agencies listed on the the Texas Higher Education Coordinating Board or accreditation from the Texas Education Agency.</a:t>
            </a:r>
          </a:p>
        </p:txBody>
      </p:sp>
    </p:spTree>
    <p:extLst>
      <p:ext uri="{BB962C8B-B14F-4D97-AF65-F5344CB8AC3E}">
        <p14:creationId xmlns:p14="http://schemas.microsoft.com/office/powerpoint/2010/main" val="1316058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D6A1CF-9255-4CB4-B13E-E970A604C6CC}"/>
              </a:ext>
            </a:extLst>
          </p:cNvPr>
          <p:cNvSpPr>
            <a:spLocks noGrp="1"/>
          </p:cNvSpPr>
          <p:nvPr>
            <p:ph type="title"/>
          </p:nvPr>
        </p:nvSpPr>
        <p:spPr>
          <a:xfrm>
            <a:off x="7811589" y="321176"/>
            <a:ext cx="4110445" cy="2819092"/>
          </a:xfrm>
        </p:spPr>
        <p:txBody>
          <a:bodyPr vert="horz" lIns="91440" tIns="45720" rIns="91440" bIns="45720" rtlCol="0" anchor="ctr">
            <a:normAutofit/>
          </a:bodyPr>
          <a:lstStyle/>
          <a:p>
            <a:pPr algn="ctr"/>
            <a:r>
              <a:rPr lang="en-US" sz="2200" b="1" dirty="0"/>
              <a:t>Employer Partnership Requirement </a:t>
            </a:r>
            <a:br>
              <a:rPr lang="en-US" sz="2200" b="1" dirty="0"/>
            </a:br>
            <a:r>
              <a:rPr lang="en-US" sz="2200" b="1" dirty="0"/>
              <a:t>A Texas Workforce Commission (TWC) and Workforce Solutions Alamo(WSA) Board Requirement</a:t>
            </a:r>
            <a:br>
              <a:rPr lang="en-US" sz="2200" b="1" dirty="0"/>
            </a:br>
            <a:endParaRPr lang="en-US" sz="2200" b="1" dirty="0"/>
          </a:p>
        </p:txBody>
      </p:sp>
      <p:sp>
        <p:nvSpPr>
          <p:cNvPr id="3" name="TextBox 2">
            <a:extLst>
              <a:ext uri="{FF2B5EF4-FFF2-40B4-BE49-F238E27FC236}">
                <a16:creationId xmlns:a16="http://schemas.microsoft.com/office/drawing/2014/main" id="{6A911A0A-5E56-4C59-B114-E1C632DB8E94}"/>
              </a:ext>
            </a:extLst>
          </p:cNvPr>
          <p:cNvSpPr txBox="1"/>
          <p:nvPr/>
        </p:nvSpPr>
        <p:spPr>
          <a:xfrm>
            <a:off x="821515" y="1445624"/>
            <a:ext cx="6204984" cy="4303056"/>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dirty="0"/>
              <a:t>The Workforce Innovation and Opportunity Act (WIOA) emphasizes the importance of training services to provide the highest quality of training services and to be responsive to in-demand and emerging industries. </a:t>
            </a:r>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dirty="0"/>
              <a:t>Training providers will need to include proof (documentation) of a business connection/partnership related to the particular training program. WIOA Section 122 (b)(4)(D)(ii). This may include:</a:t>
            </a:r>
          </a:p>
          <a:p>
            <a:pPr marL="285750" indent="-228600">
              <a:lnSpc>
                <a:spcPct val="90000"/>
              </a:lnSpc>
              <a:spcAft>
                <a:spcPts val="600"/>
              </a:spcAft>
              <a:buFont typeface="Arial" panose="020B0604020202020204" pitchFamily="34" charset="0"/>
              <a:buChar char="•"/>
            </a:pPr>
            <a:r>
              <a:rPr lang="en-US" sz="1700" dirty="0"/>
              <a:t> Letters of support for each of your programs from external businesses/employers. Each letter must be related to the particular training program.</a:t>
            </a:r>
          </a:p>
          <a:p>
            <a:pPr marL="285750" indent="-228600">
              <a:lnSpc>
                <a:spcPct val="90000"/>
              </a:lnSpc>
              <a:spcAft>
                <a:spcPts val="600"/>
              </a:spcAft>
              <a:buFont typeface="Arial" panose="020B0604020202020204" pitchFamily="34" charset="0"/>
              <a:buChar char="•"/>
            </a:pPr>
            <a:r>
              <a:rPr lang="en-US" sz="1700" dirty="0"/>
              <a:t>Or evidence of Industry Groups/oversight committees convened for your programs.</a:t>
            </a:r>
          </a:p>
          <a:p>
            <a:pPr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endParaRPr lang="en-US" sz="1700" dirty="0"/>
          </a:p>
        </p:txBody>
      </p:sp>
      <p:pic>
        <p:nvPicPr>
          <p:cNvPr id="22" name="Graphic 21" descr="Handshake">
            <a:extLst>
              <a:ext uri="{FF2B5EF4-FFF2-40B4-BE49-F238E27FC236}">
                <a16:creationId xmlns:a16="http://schemas.microsoft.com/office/drawing/2014/main" id="{D4EB5433-C7A8-4EA5-8C1D-4E234358B6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95762" y="2602503"/>
            <a:ext cx="2837701" cy="2837701"/>
          </a:xfrm>
          <a:prstGeom prst="rect">
            <a:avLst/>
          </a:prstGeom>
        </p:spPr>
      </p:pic>
      <p:sp>
        <p:nvSpPr>
          <p:cNvPr id="5" name="TextBox 4">
            <a:extLst>
              <a:ext uri="{FF2B5EF4-FFF2-40B4-BE49-F238E27FC236}">
                <a16:creationId xmlns:a16="http://schemas.microsoft.com/office/drawing/2014/main" id="{508CC9A4-B493-4F21-80D5-DFF0E67AD4FE}"/>
              </a:ext>
            </a:extLst>
          </p:cNvPr>
          <p:cNvSpPr txBox="1"/>
          <p:nvPr/>
        </p:nvSpPr>
        <p:spPr>
          <a:xfrm>
            <a:off x="417250" y="640081"/>
            <a:ext cx="6995604" cy="646331"/>
          </a:xfrm>
          <a:prstGeom prst="rect">
            <a:avLst/>
          </a:prstGeom>
          <a:noFill/>
        </p:spPr>
        <p:txBody>
          <a:bodyPr wrap="square" rtlCol="0">
            <a:spAutoFit/>
          </a:bodyPr>
          <a:lstStyle/>
          <a:p>
            <a:pPr algn="ctr">
              <a:spcAft>
                <a:spcPts val="600"/>
              </a:spcAft>
            </a:pPr>
            <a:r>
              <a:rPr lang="en-US" b="1" dirty="0"/>
              <a:t>A letter or Support from a Local Employer(s) or evidence of an existing employer-based committee must be submitted to the Alamo Board.</a:t>
            </a:r>
          </a:p>
        </p:txBody>
      </p:sp>
    </p:spTree>
    <p:extLst>
      <p:ext uri="{BB962C8B-B14F-4D97-AF65-F5344CB8AC3E}">
        <p14:creationId xmlns:p14="http://schemas.microsoft.com/office/powerpoint/2010/main" val="531390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8112-735C-4DC3-95E8-210A99E221DA}"/>
              </a:ext>
            </a:extLst>
          </p:cNvPr>
          <p:cNvSpPr>
            <a:spLocks noGrp="1"/>
          </p:cNvSpPr>
          <p:nvPr>
            <p:ph type="title"/>
          </p:nvPr>
        </p:nvSpPr>
        <p:spPr>
          <a:xfrm>
            <a:off x="838200" y="365125"/>
            <a:ext cx="10515600" cy="1325563"/>
          </a:xfrm>
        </p:spPr>
        <p:txBody>
          <a:bodyPr>
            <a:normAutofit/>
          </a:bodyPr>
          <a:lstStyle/>
          <a:p>
            <a:r>
              <a:rPr lang="en-US"/>
              <a:t>Letter of Support Requirements</a:t>
            </a:r>
          </a:p>
        </p:txBody>
      </p:sp>
      <p:graphicFrame>
        <p:nvGraphicFramePr>
          <p:cNvPr id="5" name="Content Placeholder 2">
            <a:extLst>
              <a:ext uri="{FF2B5EF4-FFF2-40B4-BE49-F238E27FC236}">
                <a16:creationId xmlns:a16="http://schemas.microsoft.com/office/drawing/2014/main" id="{B48825BB-BDBD-4C19-B548-EAD9486392FA}"/>
              </a:ext>
            </a:extLst>
          </p:cNvPr>
          <p:cNvGraphicFramePr>
            <a:graphicFrameLocks noGrp="1"/>
          </p:cNvGraphicFramePr>
          <p:nvPr>
            <p:ph idx="1"/>
            <p:extLst>
              <p:ext uri="{D42A27DB-BD31-4B8C-83A1-F6EECF244321}">
                <p14:modId xmlns:p14="http://schemas.microsoft.com/office/powerpoint/2010/main" val="20418048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791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1A4C-24C9-45EC-93EF-B032A84B7D73}"/>
              </a:ext>
            </a:extLst>
          </p:cNvPr>
          <p:cNvSpPr>
            <a:spLocks noGrp="1"/>
          </p:cNvSpPr>
          <p:nvPr>
            <p:ph type="title"/>
          </p:nvPr>
        </p:nvSpPr>
        <p:spPr>
          <a:xfrm>
            <a:off x="960100" y="978102"/>
            <a:ext cx="10588434" cy="1062644"/>
          </a:xfrm>
        </p:spPr>
        <p:txBody>
          <a:bodyPr anchor="b">
            <a:normAutofit/>
          </a:bodyPr>
          <a:lstStyle/>
          <a:p>
            <a:r>
              <a:rPr lang="en-US"/>
              <a:t>Letter of Support Requirements</a:t>
            </a:r>
          </a:p>
        </p:txBody>
      </p:sp>
      <p:cxnSp>
        <p:nvCxnSpPr>
          <p:cNvPr id="109" name="Straight Connector 10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7" name="Graphic 96" descr="Handshake">
            <a:extLst>
              <a:ext uri="{FF2B5EF4-FFF2-40B4-BE49-F238E27FC236}">
                <a16:creationId xmlns:a16="http://schemas.microsoft.com/office/drawing/2014/main" id="{F34CEB88-F365-40F3-8993-28EF42A216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9365" y="2123128"/>
            <a:ext cx="1856690" cy="1856690"/>
          </a:xfrm>
          <a:prstGeom prst="rect">
            <a:avLst/>
          </a:prstGeom>
        </p:spPr>
      </p:pic>
      <p:sp>
        <p:nvSpPr>
          <p:cNvPr id="93" name="Content Placeholder 2">
            <a:extLst>
              <a:ext uri="{FF2B5EF4-FFF2-40B4-BE49-F238E27FC236}">
                <a16:creationId xmlns:a16="http://schemas.microsoft.com/office/drawing/2014/main" id="{5D8734CF-8D9C-4D6D-9C59-D66D822EEFD8}"/>
              </a:ext>
            </a:extLst>
          </p:cNvPr>
          <p:cNvSpPr>
            <a:spLocks noGrp="1"/>
          </p:cNvSpPr>
          <p:nvPr>
            <p:ph idx="1"/>
          </p:nvPr>
        </p:nvSpPr>
        <p:spPr>
          <a:xfrm>
            <a:off x="3553098" y="2682433"/>
            <a:ext cx="7684426" cy="3909951"/>
          </a:xfrm>
        </p:spPr>
        <p:txBody>
          <a:bodyPr>
            <a:normAutofit/>
          </a:bodyPr>
          <a:lstStyle/>
          <a:p>
            <a:r>
              <a:rPr lang="en-US" sz="1800" b="1" dirty="0">
                <a:solidFill>
                  <a:schemeClr val="accent1">
                    <a:lumMod val="50000"/>
                  </a:schemeClr>
                </a:solidFill>
              </a:rPr>
              <a:t>Question:  </a:t>
            </a:r>
            <a:r>
              <a:rPr lang="en-US" sz="1800" dirty="0">
                <a:solidFill>
                  <a:schemeClr val="accent1">
                    <a:lumMod val="50000"/>
                  </a:schemeClr>
                </a:solidFill>
              </a:rPr>
              <a:t>Would </a:t>
            </a:r>
            <a:r>
              <a:rPr lang="en-US" sz="1800" b="1" dirty="0">
                <a:solidFill>
                  <a:schemeClr val="accent1">
                    <a:lumMod val="50000"/>
                  </a:schemeClr>
                </a:solidFill>
              </a:rPr>
              <a:t>one letter of Support </a:t>
            </a:r>
            <a:r>
              <a:rPr lang="en-US" sz="1800" dirty="0">
                <a:solidFill>
                  <a:schemeClr val="accent1">
                    <a:lumMod val="50000"/>
                  </a:schemeClr>
                </a:solidFill>
              </a:rPr>
              <a:t>for partnership meet the requirements?</a:t>
            </a:r>
          </a:p>
          <a:p>
            <a:endParaRPr lang="en-US" sz="1800" dirty="0">
              <a:solidFill>
                <a:schemeClr val="accent1">
                  <a:lumMod val="50000"/>
                </a:schemeClr>
              </a:solidFill>
            </a:endParaRPr>
          </a:p>
          <a:p>
            <a:r>
              <a:rPr lang="en-US" sz="1800" b="1" dirty="0">
                <a:solidFill>
                  <a:schemeClr val="accent1">
                    <a:lumMod val="50000"/>
                  </a:schemeClr>
                </a:solidFill>
              </a:rPr>
              <a:t>Answer</a:t>
            </a:r>
            <a:r>
              <a:rPr lang="en-US" sz="1800" dirty="0">
                <a:solidFill>
                  <a:schemeClr val="accent1">
                    <a:lumMod val="50000"/>
                  </a:schemeClr>
                </a:solidFill>
              </a:rPr>
              <a:t> </a:t>
            </a:r>
            <a:r>
              <a:rPr lang="en-US" sz="1800" b="1" dirty="0">
                <a:solidFill>
                  <a:schemeClr val="accent1">
                    <a:lumMod val="50000"/>
                  </a:schemeClr>
                </a:solidFill>
              </a:rPr>
              <a:t>Yes one letter </a:t>
            </a:r>
            <a:r>
              <a:rPr lang="en-US" sz="1800" dirty="0">
                <a:solidFill>
                  <a:schemeClr val="accent1">
                    <a:lumMod val="50000"/>
                  </a:schemeClr>
                </a:solidFill>
              </a:rPr>
              <a:t>of support meets these Requirements</a:t>
            </a:r>
          </a:p>
          <a:p>
            <a:endParaRPr lang="en-US" sz="1800" b="1" dirty="0">
              <a:solidFill>
                <a:schemeClr val="accent1">
                  <a:lumMod val="50000"/>
                </a:schemeClr>
              </a:solidFill>
            </a:endParaRPr>
          </a:p>
          <a:p>
            <a:r>
              <a:rPr lang="en-US" sz="1800" b="1" dirty="0">
                <a:solidFill>
                  <a:schemeClr val="accent1">
                    <a:lumMod val="50000"/>
                  </a:schemeClr>
                </a:solidFill>
              </a:rPr>
              <a:t>Question:  </a:t>
            </a:r>
            <a:r>
              <a:rPr lang="en-US" sz="1800" dirty="0">
                <a:solidFill>
                  <a:schemeClr val="accent1">
                    <a:lumMod val="50000"/>
                  </a:schemeClr>
                </a:solidFill>
              </a:rPr>
              <a:t>As it pertains to the employer letter of support, what exactly is the employer supporting?</a:t>
            </a:r>
          </a:p>
          <a:p>
            <a:endParaRPr lang="en-US" sz="1800" b="1" dirty="0">
              <a:solidFill>
                <a:schemeClr val="accent1">
                  <a:lumMod val="50000"/>
                </a:schemeClr>
              </a:solidFill>
            </a:endParaRPr>
          </a:p>
          <a:p>
            <a:r>
              <a:rPr lang="en-US" sz="1800" b="1" dirty="0">
                <a:solidFill>
                  <a:schemeClr val="accent1">
                    <a:lumMod val="50000"/>
                  </a:schemeClr>
                </a:solidFill>
              </a:rPr>
              <a:t>Answer: </a:t>
            </a:r>
            <a:r>
              <a:rPr lang="en-US" sz="1800" dirty="0">
                <a:solidFill>
                  <a:schemeClr val="accent1">
                    <a:lumMod val="50000"/>
                  </a:schemeClr>
                </a:solidFill>
              </a:rPr>
              <a:t>We are looking for letters of support from local Businesses that show that the training program will help </a:t>
            </a:r>
            <a:r>
              <a:rPr lang="en-US" sz="1800" b="1" dirty="0">
                <a:solidFill>
                  <a:schemeClr val="accent1">
                    <a:lumMod val="50000"/>
                  </a:schemeClr>
                </a:solidFill>
              </a:rPr>
              <a:t>meet their need for qualified workers </a:t>
            </a:r>
            <a:r>
              <a:rPr lang="en-US" sz="1800" dirty="0">
                <a:solidFill>
                  <a:schemeClr val="accent1">
                    <a:lumMod val="50000"/>
                  </a:schemeClr>
                </a:solidFill>
              </a:rPr>
              <a:t>and thus has value to the student community and local economy.</a:t>
            </a:r>
          </a:p>
        </p:txBody>
      </p:sp>
    </p:spTree>
    <p:extLst>
      <p:ext uri="{BB962C8B-B14F-4D97-AF65-F5344CB8AC3E}">
        <p14:creationId xmlns:p14="http://schemas.microsoft.com/office/powerpoint/2010/main" val="374698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DB20E62-2FA9-47FD-B6B9-06ED662CEB6F}"/>
              </a:ext>
            </a:extLst>
          </p:cNvPr>
          <p:cNvSpPr>
            <a:spLocks noGrp="1"/>
          </p:cNvSpPr>
          <p:nvPr>
            <p:ph type="title"/>
          </p:nvPr>
        </p:nvSpPr>
        <p:spPr>
          <a:xfrm>
            <a:off x="6094105" y="802955"/>
            <a:ext cx="4977976" cy="1454051"/>
          </a:xfrm>
        </p:spPr>
        <p:txBody>
          <a:bodyPr>
            <a:normAutofit/>
          </a:bodyPr>
          <a:lstStyle/>
          <a:p>
            <a:r>
              <a:rPr lang="en-US" b="1">
                <a:solidFill>
                  <a:srgbClr val="000000"/>
                </a:solidFill>
              </a:rPr>
              <a:t>Approvals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BB772DF-2836-44CC-B5F0-42D181620DE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458" r="-3"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69479D5-EBEC-4A09-ABF9-F035C110EA33}"/>
              </a:ext>
            </a:extLst>
          </p:cNvPr>
          <p:cNvSpPr>
            <a:spLocks noGrp="1"/>
          </p:cNvSpPr>
          <p:nvPr>
            <p:ph idx="1"/>
          </p:nvPr>
        </p:nvSpPr>
        <p:spPr>
          <a:xfrm>
            <a:off x="6090574" y="2421682"/>
            <a:ext cx="4977578" cy="3639289"/>
          </a:xfrm>
        </p:spPr>
        <p:txBody>
          <a:bodyPr anchor="ctr">
            <a:normAutofit/>
          </a:bodyPr>
          <a:lstStyle/>
          <a:p>
            <a:r>
              <a:rPr lang="en-US" sz="1700">
                <a:solidFill>
                  <a:srgbClr val="000000"/>
                </a:solidFill>
              </a:rPr>
              <a:t>Once the Alamo WDA (WSA) receives all required information from local providers, and they meet the required criteria, then the initial application or updates for existing providers will be submitted to the Texas Workforce Commission. </a:t>
            </a:r>
          </a:p>
          <a:p>
            <a:r>
              <a:rPr lang="en-US" sz="1700">
                <a:solidFill>
                  <a:srgbClr val="000000"/>
                </a:solidFill>
              </a:rPr>
              <a:t>WSA will submit this information for consideration to TWC. </a:t>
            </a:r>
            <a:r>
              <a:rPr lang="en-US" sz="1700" b="1">
                <a:solidFill>
                  <a:srgbClr val="000000"/>
                </a:solidFill>
              </a:rPr>
              <a:t>This is done on the first and third Friday of each month.</a:t>
            </a:r>
            <a:endParaRPr lang="en-US" sz="1700">
              <a:solidFill>
                <a:srgbClr val="000000"/>
              </a:solidFill>
            </a:endParaRPr>
          </a:p>
          <a:p>
            <a:r>
              <a:rPr lang="en-US" sz="1700">
                <a:solidFill>
                  <a:srgbClr val="000000"/>
                </a:solidFill>
              </a:rPr>
              <a:t>TWC will review and add (if approved) Alamo local providers programs to the statewide ETPL as pending programs the following week after submission. </a:t>
            </a:r>
            <a:r>
              <a:rPr lang="en-US" sz="1700" b="1">
                <a:solidFill>
                  <a:srgbClr val="000000"/>
                </a:solidFill>
              </a:rPr>
              <a:t>This is done by the second and fourth Friday of each month.</a:t>
            </a:r>
            <a:endParaRPr lang="en-US" sz="1700">
              <a:solidFill>
                <a:srgbClr val="000000"/>
              </a:solidFill>
            </a:endParaRPr>
          </a:p>
          <a:p>
            <a:endParaRPr lang="en-US" sz="1700">
              <a:solidFill>
                <a:srgbClr val="000000"/>
              </a:solidFill>
            </a:endParaRPr>
          </a:p>
        </p:txBody>
      </p:sp>
    </p:spTree>
    <p:extLst>
      <p:ext uri="{BB962C8B-B14F-4D97-AF65-F5344CB8AC3E}">
        <p14:creationId xmlns:p14="http://schemas.microsoft.com/office/powerpoint/2010/main" val="3758372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A6EB-6291-4E7B-A120-E4B14689BB9A}"/>
              </a:ext>
            </a:extLst>
          </p:cNvPr>
          <p:cNvSpPr>
            <a:spLocks noGrp="1"/>
          </p:cNvSpPr>
          <p:nvPr>
            <p:ph type="title"/>
          </p:nvPr>
        </p:nvSpPr>
        <p:spPr>
          <a:xfrm>
            <a:off x="764309" y="-87457"/>
            <a:ext cx="10515600" cy="1325563"/>
          </a:xfrm>
        </p:spPr>
        <p:txBody>
          <a:bodyPr/>
          <a:lstStyle/>
          <a:p>
            <a:pPr marL="571500" indent="-571500" algn="ctr">
              <a:buFont typeface="Wingdings" panose="05000000000000000000" pitchFamily="2" charset="2"/>
              <a:buChar char="ü"/>
            </a:pPr>
            <a:r>
              <a:rPr lang="en-US" dirty="0">
                <a:ln w="0"/>
                <a:solidFill>
                  <a:srgbClr val="C00000"/>
                </a:solidFill>
                <a:effectLst>
                  <a:outerShdw blurRad="38100" dist="19050" dir="2700000" algn="tl" rotWithShape="0">
                    <a:schemeClr val="dk1">
                      <a:alpha val="40000"/>
                    </a:schemeClr>
                  </a:outerShdw>
                </a:effectLst>
              </a:rPr>
              <a:t>Next Step--TWC Approval</a:t>
            </a:r>
          </a:p>
        </p:txBody>
      </p:sp>
      <p:sp>
        <p:nvSpPr>
          <p:cNvPr id="3" name="Content Placeholder 2">
            <a:extLst>
              <a:ext uri="{FF2B5EF4-FFF2-40B4-BE49-F238E27FC236}">
                <a16:creationId xmlns:a16="http://schemas.microsoft.com/office/drawing/2014/main" id="{014F4CE8-AF85-4CCD-A0D8-2AC30296AAA7}"/>
              </a:ext>
            </a:extLst>
          </p:cNvPr>
          <p:cNvSpPr>
            <a:spLocks noGrp="1"/>
          </p:cNvSpPr>
          <p:nvPr>
            <p:ph idx="1"/>
          </p:nvPr>
        </p:nvSpPr>
        <p:spPr>
          <a:xfrm>
            <a:off x="838200" y="1238106"/>
            <a:ext cx="10515600" cy="5254769"/>
          </a:xfrm>
        </p:spPr>
        <p:txBody>
          <a:bodyPr>
            <a:normAutofit fontScale="55000" lnSpcReduction="20000"/>
          </a:bodyPr>
          <a:lstStyle/>
          <a:p>
            <a:pPr lvl="0">
              <a:buFont typeface="Wingdings" panose="05000000000000000000" pitchFamily="2" charset="2"/>
              <a:buChar char="ü"/>
            </a:pPr>
            <a:r>
              <a:rPr lang="en-US" sz="2900" dirty="0"/>
              <a:t>TWC will review and add (if approved)  local providers programs to the statewide ETPL as pending programs the following week. </a:t>
            </a:r>
            <a:r>
              <a:rPr lang="en-US" sz="2900" b="1" dirty="0"/>
              <a:t>This is done by the second and fourth Friday of each month.</a:t>
            </a:r>
            <a:endParaRPr lang="en-US" sz="2900" dirty="0"/>
          </a:p>
          <a:p>
            <a:pPr marL="0" indent="0">
              <a:buNone/>
            </a:pPr>
            <a:endParaRPr lang="en-US" sz="2900" dirty="0"/>
          </a:p>
          <a:p>
            <a:pPr lvl="0">
              <a:buFont typeface="Wingdings" panose="05000000000000000000" pitchFamily="2" charset="2"/>
              <a:buChar char="ü"/>
            </a:pPr>
            <a:r>
              <a:rPr lang="en-US" sz="2900" b="1" dirty="0"/>
              <a:t>Training programs are required to submit student information to TWC for eligibility to be considered. </a:t>
            </a:r>
            <a:endParaRPr lang="en-US" sz="2900" dirty="0"/>
          </a:p>
          <a:p>
            <a:pPr lvl="1">
              <a:buFont typeface="Courier New" panose="02070309020205020404" pitchFamily="49" charset="0"/>
              <a:buChar char="o"/>
            </a:pPr>
            <a:r>
              <a:rPr lang="en-US" sz="2900" dirty="0"/>
              <a:t>For programs without connection to any students – regardless of funding source – the student data requirement may be waived for initial eligibility determinations.</a:t>
            </a:r>
          </a:p>
          <a:p>
            <a:pPr>
              <a:buFont typeface="Wingdings" panose="05000000000000000000" pitchFamily="2" charset="2"/>
              <a:buChar char="ü"/>
            </a:pPr>
            <a:endParaRPr lang="en-US" sz="2900" dirty="0">
              <a:solidFill>
                <a:srgbClr val="0070C0"/>
              </a:solidFill>
            </a:endParaRPr>
          </a:p>
          <a:p>
            <a:pPr lvl="0">
              <a:buFont typeface="Wingdings" panose="05000000000000000000" pitchFamily="2" charset="2"/>
              <a:buChar char="ü"/>
            </a:pPr>
            <a:r>
              <a:rPr lang="en-US" sz="2900" b="1" dirty="0"/>
              <a:t>After ETP Help Desk staff add these pending programs to the </a:t>
            </a:r>
            <a:r>
              <a:rPr lang="en-US" sz="2900" b="1" dirty="0">
                <a:solidFill>
                  <a:srgbClr val="C00000"/>
                </a:solidFill>
              </a:rPr>
              <a:t>statewide </a:t>
            </a:r>
            <a:r>
              <a:rPr lang="en-US" sz="2900" b="1" dirty="0">
                <a:solidFill>
                  <a:srgbClr val="C00000"/>
                </a:solidFill>
                <a:effectLst>
                  <a:outerShdw blurRad="38100" dist="38100" dir="2700000" algn="tl">
                    <a:srgbClr val="000000">
                      <a:alpha val="43137"/>
                    </a:srgbClr>
                  </a:outerShdw>
                </a:effectLst>
              </a:rPr>
              <a:t>ETPL, providers will be sent an email with a link to download a student data report </a:t>
            </a:r>
            <a:r>
              <a:rPr lang="en-US" sz="2900" b="1" dirty="0"/>
              <a:t>and instructions to complete it before submitting it directly to TWC</a:t>
            </a:r>
            <a:r>
              <a:rPr lang="en-US" sz="2900" b="1" dirty="0">
                <a:solidFill>
                  <a:srgbClr val="0070C0"/>
                </a:solidFill>
              </a:rPr>
              <a:t>.</a:t>
            </a:r>
            <a:endParaRPr lang="en-US" sz="2900" dirty="0">
              <a:solidFill>
                <a:srgbClr val="0070C0"/>
              </a:solidFill>
            </a:endParaRPr>
          </a:p>
          <a:p>
            <a:pPr marL="0" indent="0">
              <a:buNone/>
            </a:pPr>
            <a:r>
              <a:rPr lang="en-US" sz="2900" b="1" dirty="0">
                <a:solidFill>
                  <a:srgbClr val="0070C0"/>
                </a:solidFill>
              </a:rPr>
              <a:t> </a:t>
            </a:r>
            <a:endParaRPr lang="en-US" sz="2900" dirty="0">
              <a:solidFill>
                <a:srgbClr val="0070C0"/>
              </a:solidFill>
            </a:endParaRPr>
          </a:p>
          <a:p>
            <a:pPr lvl="0">
              <a:buFont typeface="Wingdings" panose="05000000000000000000" pitchFamily="2" charset="2"/>
              <a:buChar char="ü"/>
            </a:pPr>
            <a:r>
              <a:rPr lang="en-US" sz="2900" dirty="0"/>
              <a:t>Once </a:t>
            </a:r>
            <a:r>
              <a:rPr lang="en-US" sz="2900" dirty="0">
                <a:solidFill>
                  <a:srgbClr val="C00000"/>
                </a:solidFill>
                <a:effectLst>
                  <a:outerShdw blurRad="38100" dist="38100" dir="2700000" algn="tl">
                    <a:srgbClr val="000000">
                      <a:alpha val="43137"/>
                    </a:srgbClr>
                  </a:outerShdw>
                </a:effectLst>
              </a:rPr>
              <a:t>TWC receives required student data they will activate your local programs on the statewide ETPL</a:t>
            </a:r>
            <a:r>
              <a:rPr lang="en-US" sz="2900" dirty="0">
                <a:solidFill>
                  <a:schemeClr val="accent6">
                    <a:lumMod val="75000"/>
                  </a:schemeClr>
                </a:solidFill>
                <a:effectLst>
                  <a:outerShdw blurRad="38100" dist="38100" dir="2700000" algn="tl">
                    <a:srgbClr val="000000">
                      <a:alpha val="43137"/>
                    </a:srgbClr>
                  </a:outerShdw>
                </a:effectLst>
              </a:rPr>
              <a:t>.</a:t>
            </a:r>
          </a:p>
          <a:p>
            <a:pPr>
              <a:buFont typeface="Wingdings" panose="05000000000000000000" pitchFamily="2" charset="2"/>
              <a:buChar char="ü"/>
            </a:pPr>
            <a:endParaRPr lang="en-US" sz="2900" dirty="0">
              <a:solidFill>
                <a:srgbClr val="0070C0"/>
              </a:solidFill>
            </a:endParaRPr>
          </a:p>
          <a:p>
            <a:pPr lvl="1">
              <a:buFont typeface="Courier New" panose="02070309020205020404" pitchFamily="49" charset="0"/>
              <a:buChar char="o"/>
            </a:pPr>
            <a:r>
              <a:rPr lang="en-US" sz="2900" dirty="0">
                <a:solidFill>
                  <a:srgbClr val="0070C0"/>
                </a:solidFill>
              </a:rPr>
              <a:t>If not required to submit student data, they will be active when added to the statewide ETPL by TWC.</a:t>
            </a:r>
          </a:p>
          <a:p>
            <a:pPr>
              <a:buFont typeface="Wingdings" panose="05000000000000000000" pitchFamily="2" charset="2"/>
              <a:buChar char="ü"/>
            </a:pPr>
            <a:endParaRPr lang="en-US" sz="2900" dirty="0">
              <a:solidFill>
                <a:srgbClr val="0070C0"/>
              </a:solidFill>
            </a:endParaRPr>
          </a:p>
          <a:p>
            <a:pPr lvl="0">
              <a:buFont typeface="Wingdings" panose="05000000000000000000" pitchFamily="2" charset="2"/>
              <a:buChar char="ü"/>
            </a:pPr>
            <a:r>
              <a:rPr lang="en-US" sz="2900" b="1" dirty="0"/>
              <a:t>The statewide ETPL will be updated every second and fourth Friday of each month by TWC.</a:t>
            </a:r>
            <a:endParaRPr lang="en-US" sz="2900" dirty="0"/>
          </a:p>
          <a:p>
            <a:pPr marL="0" indent="0">
              <a:buNone/>
            </a:pPr>
            <a:endParaRPr lang="en-US" sz="2900" dirty="0"/>
          </a:p>
          <a:p>
            <a:pPr marL="0" indent="0">
              <a:buNone/>
            </a:pPr>
            <a:r>
              <a:rPr lang="en-US" sz="2900" dirty="0"/>
              <a:t>The most current statewide ETPL has been published at the following address: </a:t>
            </a:r>
          </a:p>
          <a:p>
            <a:pPr marL="0" indent="0">
              <a:buNone/>
            </a:pPr>
            <a:r>
              <a:rPr lang="en-US" sz="2900" u="sng" dirty="0">
                <a:hlinkClick r:id="rId2">
                  <a:extLst>
                    <a:ext uri="{A12FA001-AC4F-418D-AE19-62706E023703}">
                      <ahyp:hlinkClr xmlns:ahyp="http://schemas.microsoft.com/office/drawing/2018/hyperlinkcolor" val="tx"/>
                    </a:ext>
                  </a:extLst>
                </a:hlinkClick>
              </a:rPr>
              <a:t>https://twc.texas.gov/partners/eligible-training-providers#targetOccupations</a:t>
            </a:r>
            <a:endParaRPr lang="en-US" sz="2900" dirty="0"/>
          </a:p>
          <a:p>
            <a:endParaRPr lang="en-US" dirty="0"/>
          </a:p>
        </p:txBody>
      </p:sp>
    </p:spTree>
    <p:extLst>
      <p:ext uri="{BB962C8B-B14F-4D97-AF65-F5344CB8AC3E}">
        <p14:creationId xmlns:p14="http://schemas.microsoft.com/office/powerpoint/2010/main" val="397022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4362-940B-43C7-86B7-5FAE8701C175}"/>
              </a:ext>
            </a:extLst>
          </p:cNvPr>
          <p:cNvSpPr>
            <a:spLocks noGrp="1"/>
          </p:cNvSpPr>
          <p:nvPr>
            <p:ph type="title"/>
          </p:nvPr>
        </p:nvSpPr>
        <p:spPr>
          <a:solidFill>
            <a:srgbClr val="92D050"/>
          </a:solidFill>
        </p:spPr>
        <p:txBody>
          <a:bodyPr/>
          <a:lstStyle/>
          <a:p>
            <a:r>
              <a:rPr lang="en-US" dirty="0"/>
              <a:t>Student Data Report (SDR)</a:t>
            </a:r>
          </a:p>
        </p:txBody>
      </p:sp>
      <p:sp>
        <p:nvSpPr>
          <p:cNvPr id="3" name="Content Placeholder 2">
            <a:extLst>
              <a:ext uri="{FF2B5EF4-FFF2-40B4-BE49-F238E27FC236}">
                <a16:creationId xmlns:a16="http://schemas.microsoft.com/office/drawing/2014/main" id="{45036D1F-A66D-4599-8DED-A0F3018A80CA}"/>
              </a:ext>
            </a:extLst>
          </p:cNvPr>
          <p:cNvSpPr>
            <a:spLocks noGrp="1"/>
          </p:cNvSpPr>
          <p:nvPr>
            <p:ph idx="1"/>
          </p:nvPr>
        </p:nvSpPr>
        <p:spPr/>
        <p:txBody>
          <a:bodyPr>
            <a:normAutofit/>
          </a:bodyPr>
          <a:lstStyle/>
          <a:p>
            <a:r>
              <a:rPr lang="en-US" sz="2800" dirty="0"/>
              <a:t>Required for most programs</a:t>
            </a:r>
          </a:p>
          <a:p>
            <a:r>
              <a:rPr lang="en-US" sz="2800" dirty="0"/>
              <a:t>Verifiable student-level</a:t>
            </a:r>
          </a:p>
          <a:p>
            <a:r>
              <a:rPr lang="en-US" sz="2800" dirty="0"/>
              <a:t>Initial eligibility and annual reporting</a:t>
            </a:r>
          </a:p>
          <a:p>
            <a:r>
              <a:rPr lang="en-US" sz="2800" dirty="0"/>
              <a:t>Direct to/from TWC</a:t>
            </a:r>
          </a:p>
        </p:txBody>
      </p:sp>
    </p:spTree>
    <p:extLst>
      <p:ext uri="{BB962C8B-B14F-4D97-AF65-F5344CB8AC3E}">
        <p14:creationId xmlns:p14="http://schemas.microsoft.com/office/powerpoint/2010/main" val="2945961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734196" y="351456"/>
            <a:ext cx="10515600" cy="1500188"/>
          </a:xfrm>
          <a:solidFill>
            <a:schemeClr val="accent6"/>
          </a:solidFill>
        </p:spPr>
        <p:txBody>
          <a:bodyPr/>
          <a:lstStyle/>
          <a:p>
            <a:r>
              <a:rPr lang="en-US" dirty="0">
                <a:ln w="0"/>
                <a:effectLst>
                  <a:outerShdw blurRad="38100" dist="19050" dir="2700000" algn="tl" rotWithShape="0">
                    <a:schemeClr val="dk1">
                      <a:alpha val="40000"/>
                    </a:schemeClr>
                  </a:outerShdw>
                </a:effectLst>
              </a:rPr>
              <a:t>Overview of ETP</a:t>
            </a:r>
          </a:p>
        </p:txBody>
      </p:sp>
      <p:pic>
        <p:nvPicPr>
          <p:cNvPr id="3" name="Picture 2" descr="A picture containing food&#10;&#10;Description automatically generated">
            <a:extLst>
              <a:ext uri="{FF2B5EF4-FFF2-40B4-BE49-F238E27FC236}">
                <a16:creationId xmlns:a16="http://schemas.microsoft.com/office/drawing/2014/main" id="{C011B669-7967-4901-8C81-8DF3AEA692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52500" y="2268536"/>
            <a:ext cx="10287000" cy="3936955"/>
          </a:xfrm>
          <a:prstGeom prst="rect">
            <a:avLst/>
          </a:prstGeom>
        </p:spPr>
      </p:pic>
      <p:sp>
        <p:nvSpPr>
          <p:cNvPr id="4" name="TextBox 3">
            <a:extLst>
              <a:ext uri="{FF2B5EF4-FFF2-40B4-BE49-F238E27FC236}">
                <a16:creationId xmlns:a16="http://schemas.microsoft.com/office/drawing/2014/main" id="{C5E6CCB6-B398-4BB7-8AE5-4682C965E42F}"/>
              </a:ext>
            </a:extLst>
          </p:cNvPr>
          <p:cNvSpPr txBox="1"/>
          <p:nvPr/>
        </p:nvSpPr>
        <p:spPr>
          <a:xfrm>
            <a:off x="952500" y="6858000"/>
            <a:ext cx="10287000" cy="230832"/>
          </a:xfrm>
          <a:prstGeom prst="rect">
            <a:avLst/>
          </a:prstGeom>
          <a:noFill/>
        </p:spPr>
        <p:txBody>
          <a:bodyPr wrap="square" rtlCol="0">
            <a:spAutoFit/>
          </a:bodyPr>
          <a:lstStyle/>
          <a:p>
            <a:r>
              <a:rPr lang="en-US" sz="900">
                <a:hlinkClick r:id="rId4" tooltip="http://www.thebluediamondgallery.com/handwriting/p/process.html"/>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04276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B5939A-E684-4419-9354-90EB16BF52B9}"/>
              </a:ext>
            </a:extLst>
          </p:cNvPr>
          <p:cNvPicPr>
            <a:picLocks noChangeAspect="1"/>
          </p:cNvPicPr>
          <p:nvPr/>
        </p:nvPicPr>
        <p:blipFill>
          <a:blip r:embed="rId2"/>
          <a:stretch>
            <a:fillRect/>
          </a:stretch>
        </p:blipFill>
        <p:spPr>
          <a:xfrm>
            <a:off x="1476375" y="428625"/>
            <a:ext cx="9239250" cy="6000750"/>
          </a:xfrm>
          <a:prstGeom prst="rect">
            <a:avLst/>
          </a:prstGeom>
        </p:spPr>
      </p:pic>
    </p:spTree>
    <p:extLst>
      <p:ext uri="{BB962C8B-B14F-4D97-AF65-F5344CB8AC3E}">
        <p14:creationId xmlns:p14="http://schemas.microsoft.com/office/powerpoint/2010/main" val="1367416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233861-7847-4C6C-AF0E-C5E40BE41F54}"/>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b="3702"/>
          <a:stretch/>
        </p:blipFill>
        <p:spPr>
          <a:xfrm>
            <a:off x="7811588" y="-168318"/>
            <a:ext cx="4533527" cy="3932313"/>
          </a:xfrm>
          <a:prstGeom prst="rect">
            <a:avLst/>
          </a:prstGeom>
          <a:effectLst>
            <a:softEdge rad="533400"/>
          </a:effectLst>
        </p:spPr>
      </p:pic>
      <p:pic>
        <p:nvPicPr>
          <p:cNvPr id="5" name="Picture 4">
            <a:extLst>
              <a:ext uri="{FF2B5EF4-FFF2-40B4-BE49-F238E27FC236}">
                <a16:creationId xmlns:a16="http://schemas.microsoft.com/office/drawing/2014/main" id="{551157B4-17B6-4385-B682-F167DBF474AC}"/>
              </a:ext>
            </a:extLst>
          </p:cNvPr>
          <p:cNvPicPr>
            <a:picLocks noChangeAspect="1"/>
          </p:cNvPicPr>
          <p:nvPr/>
        </p:nvPicPr>
        <p:blipFill rotWithShape="1">
          <a:blip r:embed="rId3">
            <a:extLst>
              <a:ext uri="{28A0092B-C50C-407E-A947-70E740481C1C}">
                <a14:useLocalDpi xmlns:a14="http://schemas.microsoft.com/office/drawing/2010/main" val="0"/>
              </a:ext>
            </a:extLst>
          </a:blip>
          <a:srcRect l="2611" r="5262" b="-2"/>
          <a:stretch/>
        </p:blipFill>
        <p:spPr>
          <a:xfrm>
            <a:off x="7045234" y="2487168"/>
            <a:ext cx="5308310" cy="4215384"/>
          </a:xfrm>
          <a:prstGeom prst="rect">
            <a:avLst/>
          </a:prstGeom>
          <a:effectLst>
            <a:softEdge rad="533400"/>
          </a:effectLst>
        </p:spPr>
      </p:pic>
      <p:pic>
        <p:nvPicPr>
          <p:cNvPr id="17"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B18A57-C9CD-4AD6-ADCD-EF397322EED2}"/>
              </a:ext>
            </a:extLst>
          </p:cNvPr>
          <p:cNvSpPr>
            <a:spLocks noGrp="1"/>
          </p:cNvSpPr>
          <p:nvPr>
            <p:ph type="title"/>
          </p:nvPr>
        </p:nvSpPr>
        <p:spPr>
          <a:xfrm>
            <a:off x="143147" y="119176"/>
            <a:ext cx="4803636" cy="1311664"/>
          </a:xfrm>
        </p:spPr>
        <p:txBody>
          <a:bodyPr>
            <a:normAutofit/>
          </a:bodyPr>
          <a:lstStyle/>
          <a:p>
            <a:r>
              <a:rPr lang="en-US" sz="3400" dirty="0">
                <a:solidFill>
                  <a:srgbClr val="000000"/>
                </a:solidFill>
                <a:effectLst>
                  <a:outerShdw blurRad="38100" dist="38100" dir="2700000" algn="tl">
                    <a:srgbClr val="000000">
                      <a:alpha val="43137"/>
                    </a:srgbClr>
                  </a:outerShdw>
                </a:effectLst>
              </a:rPr>
              <a:t>Registered Apprenticeship on the ETPS</a:t>
            </a:r>
          </a:p>
        </p:txBody>
      </p:sp>
      <p:sp>
        <p:nvSpPr>
          <p:cNvPr id="3" name="Content Placeholder 2">
            <a:extLst>
              <a:ext uri="{FF2B5EF4-FFF2-40B4-BE49-F238E27FC236}">
                <a16:creationId xmlns:a16="http://schemas.microsoft.com/office/drawing/2014/main" id="{5427BA9F-C122-4BDE-9C20-13023138C260}"/>
              </a:ext>
            </a:extLst>
          </p:cNvPr>
          <p:cNvSpPr>
            <a:spLocks noGrp="1"/>
          </p:cNvSpPr>
          <p:nvPr>
            <p:ph idx="1"/>
          </p:nvPr>
        </p:nvSpPr>
        <p:spPr>
          <a:xfrm>
            <a:off x="143147" y="1314994"/>
            <a:ext cx="7302682" cy="5207726"/>
          </a:xfrm>
        </p:spPr>
        <p:txBody>
          <a:bodyPr anchor="ctr">
            <a:normAutofit lnSpcReduction="10000"/>
          </a:bodyPr>
          <a:lstStyle/>
          <a:p>
            <a:endParaRPr lang="en-US" sz="1600" dirty="0">
              <a:solidFill>
                <a:srgbClr val="000000"/>
              </a:solidFill>
            </a:endParaRPr>
          </a:p>
          <a:p>
            <a:r>
              <a:rPr lang="en-US" sz="1500" b="1" dirty="0">
                <a:solidFill>
                  <a:schemeClr val="accent2">
                    <a:lumMod val="75000"/>
                  </a:schemeClr>
                </a:solidFill>
              </a:rPr>
              <a:t>Boards do not review or determine eligibility for registered apprenticeship programs.</a:t>
            </a:r>
          </a:p>
          <a:p>
            <a:r>
              <a:rPr lang="en-US" sz="1500" dirty="0">
                <a:solidFill>
                  <a:srgbClr val="000000"/>
                </a:solidFill>
              </a:rPr>
              <a:t>Please contact </a:t>
            </a:r>
            <a:r>
              <a:rPr lang="en-US" sz="1500" i="1" dirty="0">
                <a:solidFill>
                  <a:srgbClr val="000000"/>
                </a:solidFill>
              </a:rPr>
              <a:t>the ETP helpdesk at: </a:t>
            </a:r>
            <a:r>
              <a:rPr lang="en-US" sz="1500" i="1" u="sng" dirty="0">
                <a:solidFill>
                  <a:srgbClr val="000000"/>
                </a:solidFill>
                <a:hlinkClick r:id="rId5"/>
              </a:rPr>
              <a:t>etp.helpdesk@twc.state.tx.us</a:t>
            </a:r>
            <a:r>
              <a:rPr lang="en-US" sz="1500" i="1" u="sng" dirty="0">
                <a:solidFill>
                  <a:srgbClr val="000000"/>
                </a:solidFill>
              </a:rPr>
              <a:t> </a:t>
            </a:r>
            <a:r>
              <a:rPr lang="en-US" sz="1500" i="1" dirty="0">
                <a:solidFill>
                  <a:srgbClr val="000000"/>
                </a:solidFill>
              </a:rPr>
              <a:t>to determine the next steps.</a:t>
            </a:r>
            <a:endParaRPr lang="en-US" sz="1500" dirty="0">
              <a:solidFill>
                <a:srgbClr val="000000"/>
              </a:solidFill>
            </a:endParaRPr>
          </a:p>
          <a:p>
            <a:r>
              <a:rPr lang="en-US" sz="1500" dirty="0">
                <a:solidFill>
                  <a:srgbClr val="000000"/>
                </a:solidFill>
              </a:rPr>
              <a:t>Apprenticeship programs should follow all the steps outlined by the Help Desk and complete an initial application for new programs with TWC.</a:t>
            </a:r>
          </a:p>
          <a:p>
            <a:r>
              <a:rPr lang="en-US" sz="1500" dirty="0">
                <a:solidFill>
                  <a:srgbClr val="000000"/>
                </a:solidFill>
              </a:rPr>
              <a:t>Once their program application has been submitted, it is routed to the DOL/ETA</a:t>
            </a:r>
          </a:p>
          <a:p>
            <a:r>
              <a:rPr lang="en-US" sz="1500" dirty="0">
                <a:solidFill>
                  <a:srgbClr val="000000"/>
                </a:solidFill>
              </a:rPr>
              <a:t>The ETP team will send their DOL registration number to the Apprenticeship team for verification. </a:t>
            </a:r>
          </a:p>
          <a:p>
            <a:r>
              <a:rPr lang="en-US" sz="1500" dirty="0">
                <a:solidFill>
                  <a:srgbClr val="000000"/>
                </a:solidFill>
              </a:rPr>
              <a:t>DOL registered apprenticeship programs have automatic approval for the statewide list. The application is to simply record the program information for the Statewide list. </a:t>
            </a:r>
          </a:p>
          <a:p>
            <a:r>
              <a:rPr lang="en-US" sz="1500" dirty="0">
                <a:solidFill>
                  <a:srgbClr val="000000"/>
                </a:solidFill>
              </a:rPr>
              <a:t>Once verified, the ETP team will process and send the training provider an approval letter via email.</a:t>
            </a:r>
          </a:p>
          <a:p>
            <a:r>
              <a:rPr lang="en-US" sz="1500" dirty="0">
                <a:solidFill>
                  <a:srgbClr val="000000"/>
                </a:solidFill>
              </a:rPr>
              <a:t>The ETP team certifies the application and the board should receive a notification and an update of the program on the Statewide list.</a:t>
            </a:r>
          </a:p>
          <a:p>
            <a:r>
              <a:rPr lang="en-US" sz="1300" dirty="0"/>
              <a:t>Once approved, apprenticeship programs are not subject to:  Eligibility, performance reporting, or review by the state or Boards to be approved for the ETPL, as provided in 20 Code of Federal Regulations (CFR) 32 §680.470; or additional local eligibility criteria that Boards may require for other local training providers. </a:t>
            </a:r>
          </a:p>
          <a:p>
            <a:r>
              <a:rPr lang="en-US" sz="1300" dirty="0"/>
              <a:t>The requirement for training programs to be in occupations that appear on both the statewide and Board target occupations lists does not apply to registered apprenticeship programs</a:t>
            </a:r>
            <a:r>
              <a:rPr lang="en-US" sz="1300" i="1" dirty="0"/>
              <a:t>. </a:t>
            </a:r>
          </a:p>
          <a:p>
            <a:pPr marL="0" indent="0">
              <a:buNone/>
            </a:pPr>
            <a:endParaRPr lang="en-US" sz="1600" dirty="0">
              <a:solidFill>
                <a:srgbClr val="000000"/>
              </a:solidFill>
            </a:endParaRPr>
          </a:p>
          <a:p>
            <a:endParaRPr lang="en-US" sz="1100" dirty="0">
              <a:solidFill>
                <a:srgbClr val="000000"/>
              </a:solidFill>
            </a:endParaRPr>
          </a:p>
        </p:txBody>
      </p:sp>
    </p:spTree>
    <p:extLst>
      <p:ext uri="{BB962C8B-B14F-4D97-AF65-F5344CB8AC3E}">
        <p14:creationId xmlns:p14="http://schemas.microsoft.com/office/powerpoint/2010/main" val="983516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357D79-632D-409A-9AD4-D3AE8C2519B8}"/>
              </a:ext>
            </a:extLst>
          </p:cNvPr>
          <p:cNvPicPr>
            <a:picLocks noChangeAspect="1"/>
          </p:cNvPicPr>
          <p:nvPr/>
        </p:nvPicPr>
        <p:blipFill>
          <a:blip r:embed="rId2"/>
          <a:stretch>
            <a:fillRect/>
          </a:stretch>
        </p:blipFill>
        <p:spPr>
          <a:xfrm>
            <a:off x="1500188" y="495300"/>
            <a:ext cx="9191625" cy="5867400"/>
          </a:xfrm>
          <a:prstGeom prst="rect">
            <a:avLst/>
          </a:prstGeom>
        </p:spPr>
      </p:pic>
    </p:spTree>
    <p:extLst>
      <p:ext uri="{BB962C8B-B14F-4D97-AF65-F5344CB8AC3E}">
        <p14:creationId xmlns:p14="http://schemas.microsoft.com/office/powerpoint/2010/main" val="798243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0E63BF-4975-4ACD-9232-70322344A331}"/>
              </a:ext>
            </a:extLst>
          </p:cNvPr>
          <p:cNvPicPr>
            <a:picLocks noChangeAspect="1"/>
          </p:cNvPicPr>
          <p:nvPr/>
        </p:nvPicPr>
        <p:blipFill>
          <a:blip r:embed="rId3"/>
          <a:stretch>
            <a:fillRect/>
          </a:stretch>
        </p:blipFill>
        <p:spPr>
          <a:xfrm>
            <a:off x="1162372" y="351884"/>
            <a:ext cx="8829051" cy="5924929"/>
          </a:xfrm>
          <a:prstGeom prst="rect">
            <a:avLst/>
          </a:prstGeom>
          <a:ln>
            <a:noFill/>
          </a:ln>
          <a:effectLst>
            <a:outerShdw blurRad="292100" dist="139700" dir="2700000" algn="tl" rotWithShape="0">
              <a:srgbClr val="333333">
                <a:alpha val="65000"/>
              </a:srgbClr>
            </a:outerShdw>
          </a:effectLst>
        </p:spPr>
      </p:pic>
      <p:sp>
        <p:nvSpPr>
          <p:cNvPr id="7" name="Arrow: Right 6">
            <a:extLst>
              <a:ext uri="{FF2B5EF4-FFF2-40B4-BE49-F238E27FC236}">
                <a16:creationId xmlns:a16="http://schemas.microsoft.com/office/drawing/2014/main" id="{7A7D8C62-B2FE-42D9-A47D-D08EED15979F}"/>
              </a:ext>
            </a:extLst>
          </p:cNvPr>
          <p:cNvSpPr/>
          <p:nvPr/>
        </p:nvSpPr>
        <p:spPr>
          <a:xfrm>
            <a:off x="2696705" y="1658319"/>
            <a:ext cx="5842861" cy="480447"/>
          </a:xfrm>
          <a:prstGeom prst="rightArrow">
            <a:avLst>
              <a:gd name="adj1" fmla="val 50000"/>
              <a:gd name="adj2" fmla="val 88710"/>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 </a:t>
            </a:r>
          </a:p>
        </p:txBody>
      </p:sp>
      <p:sp>
        <p:nvSpPr>
          <p:cNvPr id="14" name="Arrow: Right 13">
            <a:extLst>
              <a:ext uri="{FF2B5EF4-FFF2-40B4-BE49-F238E27FC236}">
                <a16:creationId xmlns:a16="http://schemas.microsoft.com/office/drawing/2014/main" id="{2D0E9947-6503-4D39-AEB9-13AE7C8CF0AB}"/>
              </a:ext>
            </a:extLst>
          </p:cNvPr>
          <p:cNvSpPr/>
          <p:nvPr/>
        </p:nvSpPr>
        <p:spPr>
          <a:xfrm>
            <a:off x="2696705" y="4591370"/>
            <a:ext cx="5842861" cy="480447"/>
          </a:xfrm>
          <a:prstGeom prst="rightArrow">
            <a:avLst>
              <a:gd name="adj1" fmla="val 50000"/>
              <a:gd name="adj2" fmla="val 88710"/>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TWC</a:t>
            </a:r>
          </a:p>
        </p:txBody>
      </p:sp>
      <p:sp>
        <p:nvSpPr>
          <p:cNvPr id="15" name="Arrow: Right 14">
            <a:extLst>
              <a:ext uri="{FF2B5EF4-FFF2-40B4-BE49-F238E27FC236}">
                <a16:creationId xmlns:a16="http://schemas.microsoft.com/office/drawing/2014/main" id="{7FB20CFE-DC0E-4DCF-A929-19A369B18D71}"/>
              </a:ext>
            </a:extLst>
          </p:cNvPr>
          <p:cNvSpPr/>
          <p:nvPr/>
        </p:nvSpPr>
        <p:spPr>
          <a:xfrm>
            <a:off x="2655466" y="2738324"/>
            <a:ext cx="5842861" cy="480447"/>
          </a:xfrm>
          <a:prstGeom prst="rightArrow">
            <a:avLst>
              <a:gd name="adj1" fmla="val 50000"/>
              <a:gd name="adj2" fmla="val 88710"/>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TWC</a:t>
            </a:r>
          </a:p>
        </p:txBody>
      </p:sp>
      <p:sp>
        <p:nvSpPr>
          <p:cNvPr id="16" name="Arrow: Right 15">
            <a:extLst>
              <a:ext uri="{FF2B5EF4-FFF2-40B4-BE49-F238E27FC236}">
                <a16:creationId xmlns:a16="http://schemas.microsoft.com/office/drawing/2014/main" id="{D36B9B06-71E4-4CBA-AF1D-AB4B243173B2}"/>
              </a:ext>
            </a:extLst>
          </p:cNvPr>
          <p:cNvSpPr/>
          <p:nvPr/>
        </p:nvSpPr>
        <p:spPr>
          <a:xfrm>
            <a:off x="2696705" y="3662177"/>
            <a:ext cx="5842861" cy="480447"/>
          </a:xfrm>
          <a:prstGeom prst="rightArrow">
            <a:avLst>
              <a:gd name="adj1" fmla="val 50000"/>
              <a:gd name="adj2" fmla="val 88710"/>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Board</a:t>
            </a:r>
          </a:p>
        </p:txBody>
      </p:sp>
      <p:sp>
        <p:nvSpPr>
          <p:cNvPr id="17" name="Arrow: Right 16">
            <a:extLst>
              <a:ext uri="{FF2B5EF4-FFF2-40B4-BE49-F238E27FC236}">
                <a16:creationId xmlns:a16="http://schemas.microsoft.com/office/drawing/2014/main" id="{FE6B77FE-F1D1-4FD1-8A4A-EDA28DA0ACA4}"/>
              </a:ext>
            </a:extLst>
          </p:cNvPr>
          <p:cNvSpPr/>
          <p:nvPr/>
        </p:nvSpPr>
        <p:spPr>
          <a:xfrm>
            <a:off x="2696705" y="5666035"/>
            <a:ext cx="2062331" cy="394855"/>
          </a:xfrm>
          <a:prstGeom prst="rightArrow">
            <a:avLst>
              <a:gd name="adj1" fmla="val 50000"/>
              <a:gd name="adj2" fmla="val 115789"/>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Board</a:t>
            </a:r>
          </a:p>
        </p:txBody>
      </p:sp>
    </p:spTree>
    <p:extLst>
      <p:ext uri="{BB962C8B-B14F-4D97-AF65-F5344CB8AC3E}">
        <p14:creationId xmlns:p14="http://schemas.microsoft.com/office/powerpoint/2010/main" val="242353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5" grpId="0" animBg="1"/>
      <p:bldP spid="16"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E57F0-3807-4CC2-8D8E-E9B7BFD02D30}"/>
              </a:ext>
            </a:extLst>
          </p:cNvPr>
          <p:cNvSpPr>
            <a:spLocks noGrp="1"/>
          </p:cNvSpPr>
          <p:nvPr>
            <p:ph type="title"/>
          </p:nvPr>
        </p:nvSpPr>
        <p:spPr>
          <a:solidFill>
            <a:schemeClr val="accent1"/>
          </a:solidFill>
        </p:spPr>
        <p:txBody>
          <a:bodyPr/>
          <a:lstStyle/>
          <a:p>
            <a:pPr algn="ctr"/>
            <a:r>
              <a:rPr lang="en-US" dirty="0">
                <a:solidFill>
                  <a:schemeClr val="bg1"/>
                </a:solidFill>
              </a:rPr>
              <a:t>ETPL ≠ $</a:t>
            </a:r>
          </a:p>
        </p:txBody>
      </p:sp>
      <p:sp>
        <p:nvSpPr>
          <p:cNvPr id="3" name="Content Placeholder 2">
            <a:extLst>
              <a:ext uri="{FF2B5EF4-FFF2-40B4-BE49-F238E27FC236}">
                <a16:creationId xmlns:a16="http://schemas.microsoft.com/office/drawing/2014/main" id="{2BACB262-0336-4461-8567-5A3FC7E32B15}"/>
              </a:ext>
            </a:extLst>
          </p:cNvPr>
          <p:cNvSpPr>
            <a:spLocks noGrp="1"/>
          </p:cNvSpPr>
          <p:nvPr>
            <p:ph idx="1"/>
          </p:nvPr>
        </p:nvSpPr>
        <p:spPr/>
        <p:txBody>
          <a:bodyPr>
            <a:normAutofit/>
          </a:bodyPr>
          <a:lstStyle/>
          <a:p>
            <a:r>
              <a:rPr lang="en-US" sz="2800" dirty="0"/>
              <a:t>Inclusion on the statewide ETPL provides programs access, not funding.</a:t>
            </a:r>
          </a:p>
          <a:p>
            <a:r>
              <a:rPr lang="en-US" sz="2800" dirty="0"/>
              <a:t>Local Boards fund students through ITAs, in accordance with state and local policies</a:t>
            </a:r>
          </a:p>
        </p:txBody>
      </p:sp>
    </p:spTree>
    <p:extLst>
      <p:ext uri="{BB962C8B-B14F-4D97-AF65-F5344CB8AC3E}">
        <p14:creationId xmlns:p14="http://schemas.microsoft.com/office/powerpoint/2010/main" val="3355504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66BC-28DA-426F-A15E-498AAD926340}"/>
              </a:ext>
            </a:extLst>
          </p:cNvPr>
          <p:cNvSpPr>
            <a:spLocks noGrp="1"/>
          </p:cNvSpPr>
          <p:nvPr>
            <p:ph type="title"/>
          </p:nvPr>
        </p:nvSpPr>
        <p:spPr>
          <a:solidFill>
            <a:schemeClr val="accent1"/>
          </a:solidFill>
        </p:spPr>
        <p:txBody>
          <a:bodyPr/>
          <a:lstStyle/>
          <a:p>
            <a:pPr algn="ctr"/>
            <a:r>
              <a:rPr lang="en-US" dirty="0">
                <a:solidFill>
                  <a:schemeClr val="bg1"/>
                </a:solidFill>
              </a:rPr>
              <a:t>Or…</a:t>
            </a:r>
          </a:p>
        </p:txBody>
      </p:sp>
      <p:sp>
        <p:nvSpPr>
          <p:cNvPr id="3" name="Content Placeholder 2">
            <a:extLst>
              <a:ext uri="{FF2B5EF4-FFF2-40B4-BE49-F238E27FC236}">
                <a16:creationId xmlns:a16="http://schemas.microsoft.com/office/drawing/2014/main" id="{0C4D8F41-A26A-4C99-A239-A23F02F7D250}"/>
              </a:ext>
            </a:extLst>
          </p:cNvPr>
          <p:cNvSpPr>
            <a:spLocks noGrp="1"/>
          </p:cNvSpPr>
          <p:nvPr>
            <p:ph idx="1"/>
          </p:nvPr>
        </p:nvSpPr>
        <p:spPr>
          <a:xfrm>
            <a:off x="1282994" y="2347264"/>
            <a:ext cx="9613861" cy="3599316"/>
          </a:xfrm>
        </p:spPr>
        <p:txBody>
          <a:bodyPr/>
          <a:lstStyle/>
          <a:p>
            <a:pPr marL="0" indent="0" algn="ctr">
              <a:buNone/>
            </a:pPr>
            <a:r>
              <a:rPr lang="en-US" dirty="0"/>
              <a:t>ETPL = Providers</a:t>
            </a:r>
          </a:p>
          <a:p>
            <a:pPr marL="0" indent="0" algn="ctr">
              <a:buNone/>
            </a:pPr>
            <a:endParaRPr lang="en-US" sz="2400" dirty="0"/>
          </a:p>
          <a:p>
            <a:pPr marL="0" indent="0" algn="ctr">
              <a:buNone/>
            </a:pPr>
            <a:r>
              <a:rPr lang="en-US" dirty="0"/>
              <a:t>ITA = Students</a:t>
            </a:r>
          </a:p>
        </p:txBody>
      </p:sp>
      <p:sp>
        <p:nvSpPr>
          <p:cNvPr id="4" name="Callout: Left Arrow 3">
            <a:extLst>
              <a:ext uri="{FF2B5EF4-FFF2-40B4-BE49-F238E27FC236}">
                <a16:creationId xmlns:a16="http://schemas.microsoft.com/office/drawing/2014/main" id="{73B0AEEC-930B-456E-B14F-E31DEED5934B}"/>
              </a:ext>
            </a:extLst>
          </p:cNvPr>
          <p:cNvSpPr/>
          <p:nvPr/>
        </p:nvSpPr>
        <p:spPr>
          <a:xfrm>
            <a:off x="8150675" y="1690688"/>
            <a:ext cx="3449782" cy="1454727"/>
          </a:xfrm>
          <a:prstGeom prst="leftArrowCallout">
            <a:avLst/>
          </a:prstGeom>
          <a:solidFill>
            <a:srgbClr val="FF0000"/>
          </a:solidFill>
          <a:ln>
            <a:solidFill>
              <a:srgbClr val="FFC0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t>State Criteria</a:t>
            </a:r>
          </a:p>
        </p:txBody>
      </p:sp>
      <p:sp>
        <p:nvSpPr>
          <p:cNvPr id="6" name="Callout: Right Arrow 5">
            <a:extLst>
              <a:ext uri="{FF2B5EF4-FFF2-40B4-BE49-F238E27FC236}">
                <a16:creationId xmlns:a16="http://schemas.microsoft.com/office/drawing/2014/main" id="{6BC49FBA-4DA3-44DF-ACC4-34912202E523}"/>
              </a:ext>
            </a:extLst>
          </p:cNvPr>
          <p:cNvSpPr/>
          <p:nvPr/>
        </p:nvSpPr>
        <p:spPr>
          <a:xfrm>
            <a:off x="174020" y="2825844"/>
            <a:ext cx="3447288" cy="1453896"/>
          </a:xfrm>
          <a:prstGeom prst="rightArrowCallout">
            <a:avLst/>
          </a:prstGeom>
          <a:solidFill>
            <a:srgbClr val="00B050"/>
          </a:solidFill>
          <a:ln>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Local Flexibility</a:t>
            </a:r>
          </a:p>
        </p:txBody>
      </p:sp>
    </p:spTree>
    <p:extLst>
      <p:ext uri="{BB962C8B-B14F-4D97-AF65-F5344CB8AC3E}">
        <p14:creationId xmlns:p14="http://schemas.microsoft.com/office/powerpoint/2010/main" val="225476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0.00371 L -0.30417 0.00509 " pathEditMode="relative" rAng="0" ptsTypes="AA">
                                      <p:cBhvr>
                                        <p:cTn id="6" dur="1000" fill="hold"/>
                                        <p:tgtEl>
                                          <p:spTgt spid="4"/>
                                        </p:tgtEl>
                                        <p:attrNameLst>
                                          <p:attrName>ppt_x</p:attrName>
                                          <p:attrName>ppt_y</p:attrName>
                                        </p:attrNameLst>
                                      </p:cBhvr>
                                      <p:rCtr x="-15208" y="440"/>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6.25E-7 -3.7037E-6 L 0.32513 0.01459 " pathEditMode="relative" rAng="0" ptsTypes="AA">
                                      <p:cBhvr>
                                        <p:cTn id="9" dur="1000" fill="hold"/>
                                        <p:tgtEl>
                                          <p:spTgt spid="6"/>
                                        </p:tgtEl>
                                        <p:attrNameLst>
                                          <p:attrName>ppt_x</p:attrName>
                                          <p:attrName>ppt_y</p:attrName>
                                        </p:attrNameLst>
                                      </p:cBhvr>
                                      <p:rCtr x="16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D263-E66F-4225-AC60-B40BE862632A}"/>
              </a:ext>
            </a:extLst>
          </p:cNvPr>
          <p:cNvSpPr>
            <a:spLocks noGrp="1"/>
          </p:cNvSpPr>
          <p:nvPr>
            <p:ph type="title"/>
          </p:nvPr>
        </p:nvSpPr>
        <p:spPr/>
        <p:txBody>
          <a:bodyPr>
            <a:normAutofit/>
          </a:bodyPr>
          <a:lstStyle/>
          <a:p>
            <a:r>
              <a:rPr lang="en-US" dirty="0"/>
              <a:t>Eligible Training Providers page</a:t>
            </a:r>
          </a:p>
        </p:txBody>
      </p:sp>
      <p:sp>
        <p:nvSpPr>
          <p:cNvPr id="3" name="Content Placeholder 2">
            <a:extLst>
              <a:ext uri="{FF2B5EF4-FFF2-40B4-BE49-F238E27FC236}">
                <a16:creationId xmlns:a16="http://schemas.microsoft.com/office/drawing/2014/main" id="{2069D43B-FF4F-4DBC-9669-F253FA7543A3}"/>
              </a:ext>
            </a:extLst>
          </p:cNvPr>
          <p:cNvSpPr>
            <a:spLocks noGrp="1"/>
          </p:cNvSpPr>
          <p:nvPr>
            <p:ph idx="1"/>
          </p:nvPr>
        </p:nvSpPr>
        <p:spPr>
          <a:xfrm>
            <a:off x="838200" y="1896646"/>
            <a:ext cx="10515600" cy="4351338"/>
          </a:xfrm>
        </p:spPr>
        <p:txBody>
          <a:bodyPr>
            <a:normAutofit/>
          </a:bodyPr>
          <a:lstStyle/>
          <a:p>
            <a:pPr marL="0" indent="0">
              <a:buNone/>
            </a:pPr>
            <a:r>
              <a:rPr lang="en-US" sz="2400" dirty="0">
                <a:hlinkClick r:id="rId2"/>
              </a:rPr>
              <a:t>https://twc.texas.gov/partners/eligible-training-providers</a:t>
            </a:r>
            <a:endParaRPr lang="en-US" sz="2400" dirty="0"/>
          </a:p>
          <a:p>
            <a:r>
              <a:rPr lang="en-US" dirty="0"/>
              <a:t>Enhancements in process</a:t>
            </a:r>
          </a:p>
          <a:p>
            <a:pPr lvl="1"/>
            <a:r>
              <a:rPr lang="en-US" dirty="0"/>
              <a:t>ETP Program Guide</a:t>
            </a:r>
          </a:p>
          <a:p>
            <a:pPr lvl="1"/>
            <a:r>
              <a:rPr lang="en-US" dirty="0"/>
              <a:t>Video guides for tool use</a:t>
            </a:r>
          </a:p>
          <a:p>
            <a:pPr lvl="1"/>
            <a:r>
              <a:rPr lang="en-US" dirty="0"/>
              <a:t>Eligibility Criteria (Initial and Continued)</a:t>
            </a:r>
          </a:p>
          <a:p>
            <a:pPr lvl="1"/>
            <a:r>
              <a:rPr lang="en-US" dirty="0"/>
              <a:t>Board ETP contact information</a:t>
            </a:r>
          </a:p>
          <a:p>
            <a:pPr lvl="1"/>
            <a:r>
              <a:rPr lang="en-US" dirty="0"/>
              <a:t>ETP Process Maps</a:t>
            </a:r>
          </a:p>
          <a:p>
            <a:pPr lvl="1"/>
            <a:endParaRPr lang="en-US" dirty="0"/>
          </a:p>
          <a:p>
            <a:pPr lvl="1"/>
            <a:endParaRPr lang="en-US" dirty="0"/>
          </a:p>
        </p:txBody>
      </p:sp>
    </p:spTree>
    <p:extLst>
      <p:ext uri="{BB962C8B-B14F-4D97-AF65-F5344CB8AC3E}">
        <p14:creationId xmlns:p14="http://schemas.microsoft.com/office/powerpoint/2010/main" val="925544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D78395-9A52-48B9-AEA6-C0442EF7567B}"/>
              </a:ext>
            </a:extLst>
          </p:cNvPr>
          <p:cNvPicPr>
            <a:picLocks noChangeAspect="1"/>
          </p:cNvPicPr>
          <p:nvPr/>
        </p:nvPicPr>
        <p:blipFill>
          <a:blip r:embed="rId2"/>
          <a:stretch>
            <a:fillRect/>
          </a:stretch>
        </p:blipFill>
        <p:spPr>
          <a:xfrm>
            <a:off x="596267" y="301336"/>
            <a:ext cx="4962869" cy="4916863"/>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7F3AE94F-F48C-49C5-98A3-D5003303AB5A}"/>
              </a:ext>
            </a:extLst>
          </p:cNvPr>
          <p:cNvPicPr>
            <a:picLocks noChangeAspect="1"/>
          </p:cNvPicPr>
          <p:nvPr/>
        </p:nvPicPr>
        <p:blipFill>
          <a:blip r:embed="rId3"/>
          <a:stretch>
            <a:fillRect/>
          </a:stretch>
        </p:blipFill>
        <p:spPr>
          <a:xfrm>
            <a:off x="939085" y="2759767"/>
            <a:ext cx="10719515" cy="37452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9691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9FAB-AAF2-4C03-9E5A-03ECA0E6D56E}"/>
              </a:ext>
            </a:extLst>
          </p:cNvPr>
          <p:cNvSpPr>
            <a:spLocks noGrp="1"/>
          </p:cNvSpPr>
          <p:nvPr>
            <p:ph type="title"/>
          </p:nvPr>
        </p:nvSpPr>
        <p:spPr/>
        <p:txBody>
          <a:bodyPr/>
          <a:lstStyle/>
          <a:p>
            <a:pPr algn="ctr"/>
            <a:r>
              <a:rPr lang="en-US" dirty="0"/>
              <a:t>Contact Information</a:t>
            </a:r>
          </a:p>
        </p:txBody>
      </p:sp>
      <p:sp>
        <p:nvSpPr>
          <p:cNvPr id="3" name="Content Placeholder 2">
            <a:extLst>
              <a:ext uri="{FF2B5EF4-FFF2-40B4-BE49-F238E27FC236}">
                <a16:creationId xmlns:a16="http://schemas.microsoft.com/office/drawing/2014/main" id="{C97E34B7-7CAF-41E7-A8E9-42AF9DEC6C32}"/>
              </a:ext>
            </a:extLst>
          </p:cNvPr>
          <p:cNvSpPr>
            <a:spLocks noGrp="1"/>
          </p:cNvSpPr>
          <p:nvPr>
            <p:ph idx="1"/>
          </p:nvPr>
        </p:nvSpPr>
        <p:spPr/>
        <p:txBody>
          <a:bodyPr/>
          <a:lstStyle/>
          <a:p>
            <a:pPr marL="0" indent="0" algn="ctr">
              <a:buNone/>
            </a:pPr>
            <a:r>
              <a:rPr lang="en-US" dirty="0"/>
              <a:t>Please call </a:t>
            </a:r>
            <a:r>
              <a:rPr lang="en-US" dirty="0">
                <a:solidFill>
                  <a:srgbClr val="0070C0"/>
                </a:solidFill>
              </a:rPr>
              <a:t>Workforce Solutions Alamo </a:t>
            </a:r>
            <a:r>
              <a:rPr lang="en-US" dirty="0"/>
              <a:t>for questions.</a:t>
            </a:r>
          </a:p>
          <a:p>
            <a:pPr marL="3657600" lvl="8" indent="0">
              <a:buNone/>
            </a:pPr>
            <a:endParaRPr lang="en-US" dirty="0"/>
          </a:p>
          <a:p>
            <a:pPr marL="3657600" lvl="8" indent="0">
              <a:buNone/>
            </a:pPr>
            <a:endParaRPr lang="en-US" dirty="0"/>
          </a:p>
          <a:p>
            <a:pPr marL="3657600" lvl="8" indent="0">
              <a:buNone/>
            </a:pPr>
            <a:endParaRPr lang="en-US" dirty="0"/>
          </a:p>
        </p:txBody>
      </p:sp>
      <p:sp>
        <p:nvSpPr>
          <p:cNvPr id="4" name="TextBox 3">
            <a:extLst>
              <a:ext uri="{FF2B5EF4-FFF2-40B4-BE49-F238E27FC236}">
                <a16:creationId xmlns:a16="http://schemas.microsoft.com/office/drawing/2014/main" id="{53C15FC1-7643-4782-A726-EDE8A54B7511}"/>
              </a:ext>
            </a:extLst>
          </p:cNvPr>
          <p:cNvSpPr txBox="1"/>
          <p:nvPr/>
        </p:nvSpPr>
        <p:spPr>
          <a:xfrm>
            <a:off x="3062378" y="3678941"/>
            <a:ext cx="6823494" cy="1877437"/>
          </a:xfrm>
          <a:prstGeom prst="rect">
            <a:avLst/>
          </a:prstGeom>
          <a:solidFill>
            <a:schemeClr val="bg1"/>
          </a:solidFill>
        </p:spPr>
        <p:txBody>
          <a:bodyPr wrap="square" rtlCol="0">
            <a:spAutoFit/>
          </a:bodyPr>
          <a:lstStyle/>
          <a:p>
            <a:pPr algn="ctr"/>
            <a:r>
              <a:rPr lang="en-US" sz="1400" b="1" dirty="0"/>
              <a:t>For Assistance With Your Application Contact:</a:t>
            </a:r>
          </a:p>
          <a:p>
            <a:pPr algn="ctr"/>
            <a:endParaRPr lang="en-US" sz="1400" b="1" dirty="0"/>
          </a:p>
          <a:p>
            <a:pPr algn="ctr"/>
            <a:r>
              <a:rPr lang="en-US" sz="1400" b="1" dirty="0"/>
              <a:t>Texas Workforce Commission</a:t>
            </a:r>
          </a:p>
          <a:p>
            <a:pPr algn="ctr"/>
            <a:endParaRPr lang="en-US" sz="1400" b="1" dirty="0"/>
          </a:p>
          <a:p>
            <a:pPr algn="ctr"/>
            <a:r>
              <a:rPr lang="en-US" sz="1400" b="1" dirty="0"/>
              <a:t>ETP Contact:</a:t>
            </a:r>
          </a:p>
          <a:p>
            <a:pPr algn="ctr"/>
            <a:endParaRPr lang="en-US" sz="1400" b="1" dirty="0"/>
          </a:p>
          <a:p>
            <a:pPr algn="ctr"/>
            <a:r>
              <a:rPr lang="en-US" sz="1400" b="1" dirty="0"/>
              <a:t>ETP Help Desk </a:t>
            </a:r>
            <a:r>
              <a:rPr lang="en-US" sz="1400" b="1" dirty="0">
                <a:hlinkClick r:id="rId2"/>
              </a:rPr>
              <a:t>etp.helpdesk@twc.state.tx.us</a:t>
            </a:r>
            <a:endParaRPr lang="en-US" sz="1400" b="1" dirty="0"/>
          </a:p>
          <a:p>
            <a:endParaRPr lang="en-US" dirty="0"/>
          </a:p>
        </p:txBody>
      </p:sp>
      <p:sp>
        <p:nvSpPr>
          <p:cNvPr id="5" name="TextBox 4">
            <a:extLst>
              <a:ext uri="{FF2B5EF4-FFF2-40B4-BE49-F238E27FC236}">
                <a16:creationId xmlns:a16="http://schemas.microsoft.com/office/drawing/2014/main" id="{F033CA9B-CF3F-4F05-AEBB-7A2D2AB83060}"/>
              </a:ext>
            </a:extLst>
          </p:cNvPr>
          <p:cNvSpPr txBox="1"/>
          <p:nvPr/>
        </p:nvSpPr>
        <p:spPr>
          <a:xfrm>
            <a:off x="2570672" y="2343675"/>
            <a:ext cx="7470475" cy="1200329"/>
          </a:xfrm>
          <a:prstGeom prst="rect">
            <a:avLst/>
          </a:prstGeom>
          <a:noFill/>
        </p:spPr>
        <p:txBody>
          <a:bodyPr wrap="square" rtlCol="0">
            <a:spAutoFit/>
          </a:bodyPr>
          <a:lstStyle/>
          <a:p>
            <a:pPr algn="ctr"/>
            <a:r>
              <a:rPr lang="en-US" dirty="0"/>
              <a:t>Miriam Barksdale Botello</a:t>
            </a:r>
          </a:p>
          <a:p>
            <a:pPr algn="ctr"/>
            <a:r>
              <a:rPr lang="en-US" dirty="0"/>
              <a:t>(210) 581-1096</a:t>
            </a:r>
          </a:p>
          <a:p>
            <a:pPr algn="ctr"/>
            <a:r>
              <a:rPr lang="en-US" dirty="0">
                <a:hlinkClick r:id="rId3"/>
              </a:rPr>
              <a:t>mbarksdale@wsalamo.org</a:t>
            </a:r>
            <a:endParaRPr lang="en-US" dirty="0"/>
          </a:p>
          <a:p>
            <a:endParaRPr lang="en-US" dirty="0"/>
          </a:p>
        </p:txBody>
      </p:sp>
    </p:spTree>
    <p:extLst>
      <p:ext uri="{BB962C8B-B14F-4D97-AF65-F5344CB8AC3E}">
        <p14:creationId xmlns:p14="http://schemas.microsoft.com/office/powerpoint/2010/main" val="2759299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006D-FEE1-4A4B-B5FB-9DAC1CE9525E}"/>
              </a:ext>
            </a:extLst>
          </p:cNvPr>
          <p:cNvSpPr>
            <a:spLocks noGrp="1"/>
          </p:cNvSpPr>
          <p:nvPr>
            <p:ph type="title"/>
          </p:nvPr>
        </p:nvSpPr>
        <p:spPr/>
        <p:txBody>
          <a:bodyPr/>
          <a:lstStyle/>
          <a:p>
            <a:r>
              <a:rPr lang="en-US" dirty="0"/>
              <a:t>ETP System</a:t>
            </a:r>
          </a:p>
        </p:txBody>
      </p:sp>
      <p:sp>
        <p:nvSpPr>
          <p:cNvPr id="3" name="Content Placeholder 2">
            <a:extLst>
              <a:ext uri="{FF2B5EF4-FFF2-40B4-BE49-F238E27FC236}">
                <a16:creationId xmlns:a16="http://schemas.microsoft.com/office/drawing/2014/main" id="{AEDA8201-06FB-4DE8-83CA-1C5C212927C8}"/>
              </a:ext>
            </a:extLst>
          </p:cNvPr>
          <p:cNvSpPr>
            <a:spLocks noGrp="1"/>
          </p:cNvSpPr>
          <p:nvPr>
            <p:ph idx="1"/>
          </p:nvPr>
        </p:nvSpPr>
        <p:spPr>
          <a:xfrm>
            <a:off x="838200" y="1580225"/>
            <a:ext cx="10515600" cy="5007006"/>
          </a:xfrm>
        </p:spPr>
        <p:txBody>
          <a:bodyPr>
            <a:normAutofit fontScale="92500" lnSpcReduction="20000"/>
          </a:bodyPr>
          <a:lstStyle/>
          <a:p>
            <a:r>
              <a:rPr lang="en-US" b="1" dirty="0"/>
              <a:t>The Legacy ETPS system (automated) is no longer available for external login and submission. </a:t>
            </a:r>
          </a:p>
          <a:p>
            <a:pPr lvl="1"/>
            <a:r>
              <a:rPr lang="en-US" dirty="0"/>
              <a:t>The Texas Workforce Commission (TWC)  is in the process of developing a solution as a replacement of the previous automated Eligible Training Provider System (ETPS). </a:t>
            </a:r>
          </a:p>
          <a:p>
            <a:r>
              <a:rPr lang="en-US" b="1" dirty="0"/>
              <a:t> There is  now a statewide ETPL with a</a:t>
            </a:r>
            <a:r>
              <a:rPr lang="en-US" b="1" dirty="0">
                <a:solidFill>
                  <a:schemeClr val="accent2">
                    <a:lumMod val="75000"/>
                  </a:schemeClr>
                </a:solidFill>
              </a:rPr>
              <a:t> new </a:t>
            </a:r>
            <a:r>
              <a:rPr lang="en-US" b="1" dirty="0"/>
              <a:t>submission process.</a:t>
            </a:r>
            <a:endParaRPr lang="en-US" dirty="0"/>
          </a:p>
          <a:p>
            <a:r>
              <a:rPr lang="en-US" b="1" dirty="0"/>
              <a:t>If you desire to submit programs for access to the statewide ETPL, you may submit with the Alamo (WSA) Board if the training provider is assigned to the Alamo Board.</a:t>
            </a:r>
          </a:p>
          <a:p>
            <a:pPr lvl="1"/>
            <a:r>
              <a:rPr lang="en-US" b="1" dirty="0"/>
              <a:t>List of training providers assigned is available on the Workforce Solutions Alamo (WSA) Board website.</a:t>
            </a:r>
          </a:p>
          <a:p>
            <a:pPr lvl="1"/>
            <a:r>
              <a:rPr lang="en-US" b="1" dirty="0"/>
              <a:t>If your school is not listed please contact:</a:t>
            </a:r>
          </a:p>
          <a:p>
            <a:pPr marL="0" indent="0">
              <a:buNone/>
            </a:pPr>
            <a:r>
              <a:rPr lang="en-US" b="1" dirty="0">
                <a:solidFill>
                  <a:schemeClr val="accent1"/>
                </a:solidFill>
              </a:rPr>
              <a:t>Texas Workforce Commission</a:t>
            </a:r>
            <a:endParaRPr lang="en-US" dirty="0">
              <a:solidFill>
                <a:schemeClr val="accent1"/>
              </a:solidFill>
            </a:endParaRPr>
          </a:p>
          <a:p>
            <a:pPr marL="0" indent="0">
              <a:buNone/>
            </a:pPr>
            <a:r>
              <a:rPr lang="en-US" b="1" dirty="0">
                <a:solidFill>
                  <a:schemeClr val="accent1"/>
                </a:solidFill>
              </a:rPr>
              <a:t>Workforce Programs &amp; Policy - ETP Unit</a:t>
            </a:r>
            <a:endParaRPr lang="en-US" dirty="0">
              <a:solidFill>
                <a:schemeClr val="accent1"/>
              </a:solidFill>
            </a:endParaRPr>
          </a:p>
          <a:p>
            <a:pPr marL="0" indent="0">
              <a:buNone/>
            </a:pPr>
            <a:r>
              <a:rPr lang="en-US" b="1" u="sng" dirty="0">
                <a:hlinkClick r:id="rId2"/>
              </a:rPr>
              <a:t>ETP.Helpdesk@twc.state.tx.us</a:t>
            </a:r>
            <a:endParaRPr lang="en-US" dirty="0"/>
          </a:p>
          <a:p>
            <a:endParaRPr lang="en-US" dirty="0"/>
          </a:p>
          <a:p>
            <a:endParaRPr lang="en-US" dirty="0"/>
          </a:p>
        </p:txBody>
      </p:sp>
      <p:pic>
        <p:nvPicPr>
          <p:cNvPr id="5" name="Picture 4">
            <a:extLst>
              <a:ext uri="{FF2B5EF4-FFF2-40B4-BE49-F238E27FC236}">
                <a16:creationId xmlns:a16="http://schemas.microsoft.com/office/drawing/2014/main" id="{AC7EC622-1CAE-4BEB-8477-E51BCA0B0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578" y="1"/>
            <a:ext cx="1672742" cy="1511044"/>
          </a:xfrm>
          <a:prstGeom prst="rect">
            <a:avLst/>
          </a:prstGeom>
        </p:spPr>
      </p:pic>
    </p:spTree>
    <p:extLst>
      <p:ext uri="{BB962C8B-B14F-4D97-AF65-F5344CB8AC3E}">
        <p14:creationId xmlns:p14="http://schemas.microsoft.com/office/powerpoint/2010/main" val="3679054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385D-D884-4860-AE3A-627C03DEAE3F}"/>
              </a:ext>
            </a:extLst>
          </p:cNvPr>
          <p:cNvSpPr>
            <a:spLocks noGrp="1"/>
          </p:cNvSpPr>
          <p:nvPr>
            <p:ph type="title"/>
          </p:nvPr>
        </p:nvSpPr>
        <p:spPr>
          <a:xfrm>
            <a:off x="960100" y="978102"/>
            <a:ext cx="10588434" cy="1062644"/>
          </a:xfrm>
        </p:spPr>
        <p:txBody>
          <a:bodyPr anchor="b">
            <a:normAutofit/>
          </a:bodyPr>
          <a:lstStyle/>
          <a:p>
            <a:r>
              <a:rPr lang="en-US" sz="3400"/>
              <a:t>For Eligible Training Providers (ETPs) assigned to the Alamo area WSA may:</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A154D34-EA69-4A35-8DDD-226598A3B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ECBE34B-A452-4EF7-93BE-8CFB8C0CE65A}"/>
              </a:ext>
            </a:extLst>
          </p:cNvPr>
          <p:cNvSpPr>
            <a:spLocks noGrp="1"/>
          </p:cNvSpPr>
          <p:nvPr>
            <p:ph idx="1"/>
          </p:nvPr>
        </p:nvSpPr>
        <p:spPr>
          <a:xfrm>
            <a:off x="4955354" y="2682433"/>
            <a:ext cx="6282169" cy="3215749"/>
          </a:xfrm>
        </p:spPr>
        <p:txBody>
          <a:bodyPr>
            <a:normAutofit/>
          </a:bodyPr>
          <a:lstStyle/>
          <a:p>
            <a:pPr>
              <a:buFont typeface="Wingdings" panose="05000000000000000000" pitchFamily="2" charset="2"/>
              <a:buChar char="q"/>
            </a:pPr>
            <a:r>
              <a:rPr lang="en-US" sz="2200" dirty="0"/>
              <a:t>Update information for existing ETPs and their programs;</a:t>
            </a:r>
          </a:p>
          <a:p>
            <a:pPr>
              <a:buFont typeface="Wingdings" panose="05000000000000000000" pitchFamily="2" charset="2"/>
              <a:buChar char="q"/>
            </a:pPr>
            <a:r>
              <a:rPr lang="en-US" sz="2200" dirty="0"/>
              <a:t> Add new locations, or campuses, to existing providers;</a:t>
            </a:r>
          </a:p>
          <a:p>
            <a:pPr>
              <a:buFont typeface="Wingdings" panose="05000000000000000000" pitchFamily="2" charset="2"/>
              <a:buChar char="q"/>
            </a:pPr>
            <a:r>
              <a:rPr lang="en-US" sz="2200" dirty="0"/>
              <a:t> Add new Provider programs; </a:t>
            </a:r>
          </a:p>
          <a:p>
            <a:pPr>
              <a:buFont typeface="Wingdings" panose="05000000000000000000" pitchFamily="2" charset="2"/>
              <a:buChar char="q"/>
            </a:pPr>
            <a:r>
              <a:rPr lang="en-US" sz="2200" dirty="0"/>
              <a:t> Submit closure requests; and</a:t>
            </a:r>
          </a:p>
          <a:p>
            <a:pPr>
              <a:buFont typeface="Wingdings" panose="05000000000000000000" pitchFamily="2" charset="2"/>
              <a:buChar char="q"/>
            </a:pPr>
            <a:r>
              <a:rPr lang="en-US" sz="2200" dirty="0"/>
              <a:t> Add non-ETP programs -(e.g., On-the-Job trainings, other contracts)</a:t>
            </a:r>
          </a:p>
          <a:p>
            <a:pPr marL="0" indent="0">
              <a:buNone/>
            </a:pPr>
            <a:endParaRPr lang="en-US" sz="2200" dirty="0"/>
          </a:p>
        </p:txBody>
      </p:sp>
    </p:spTree>
    <p:extLst>
      <p:ext uri="{BB962C8B-B14F-4D97-AF65-F5344CB8AC3E}">
        <p14:creationId xmlns:p14="http://schemas.microsoft.com/office/powerpoint/2010/main" val="99917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1" y="753228"/>
            <a:ext cx="10191338" cy="1080938"/>
          </a:xfrm>
          <a:solidFill>
            <a:schemeClr val="accent1"/>
          </a:solidFill>
        </p:spPr>
        <p:txBody>
          <a:bodyPr>
            <a:noAutofit/>
          </a:bodyPr>
          <a:lstStyle/>
          <a:p>
            <a:r>
              <a:rPr lang="en-US" sz="4000" spc="-100" dirty="0">
                <a:solidFill>
                  <a:schemeClr val="bg1"/>
                </a:solidFill>
              </a:rPr>
              <a:t>What is the Statewide ETPL?</a:t>
            </a:r>
          </a:p>
        </p:txBody>
      </p:sp>
      <p:sp>
        <p:nvSpPr>
          <p:cNvPr id="3" name="Content Placeholder 2"/>
          <p:cNvSpPr>
            <a:spLocks noGrp="1"/>
          </p:cNvSpPr>
          <p:nvPr>
            <p:ph idx="1"/>
          </p:nvPr>
        </p:nvSpPr>
        <p:spPr/>
        <p:txBody>
          <a:bodyPr>
            <a:normAutofit/>
          </a:bodyPr>
          <a:lstStyle/>
          <a:p>
            <a:pPr marL="0" indent="0">
              <a:buNone/>
            </a:pPr>
            <a:r>
              <a:rPr lang="en-US" sz="2000" b="1" dirty="0">
                <a:hlinkClick r:id="rId3"/>
              </a:rPr>
              <a:t>https://twc.texas.gov/partners/eligible-training-providers</a:t>
            </a:r>
            <a:endParaRPr lang="en-US" sz="2000" b="1" dirty="0"/>
          </a:p>
          <a:p>
            <a:r>
              <a:rPr lang="en-US" sz="2800" dirty="0"/>
              <a:t>Spreadsheet updated twice monthly</a:t>
            </a:r>
          </a:p>
          <a:p>
            <a:r>
              <a:rPr lang="en-US" sz="2800" dirty="0"/>
              <a:t>Includes all currently approved programs</a:t>
            </a:r>
          </a:p>
          <a:p>
            <a:pPr marL="0" indent="0">
              <a:buNone/>
            </a:pPr>
            <a:endParaRPr lang="en-US" sz="4500" b="1" dirty="0"/>
          </a:p>
          <a:p>
            <a:pPr marL="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01857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596E-7D04-4A87-8977-86F266526ED8}"/>
              </a:ext>
            </a:extLst>
          </p:cNvPr>
          <p:cNvSpPr>
            <a:spLocks noGrp="1"/>
          </p:cNvSpPr>
          <p:nvPr>
            <p:ph type="title"/>
          </p:nvPr>
        </p:nvSpPr>
        <p:spPr>
          <a:solidFill>
            <a:schemeClr val="accent1"/>
          </a:solidFill>
        </p:spPr>
        <p:txBody>
          <a:bodyPr/>
          <a:lstStyle/>
          <a:p>
            <a:r>
              <a:rPr lang="en-US" dirty="0">
                <a:solidFill>
                  <a:schemeClr val="bg1"/>
                </a:solidFill>
              </a:rPr>
              <a:t>Information</a:t>
            </a:r>
          </a:p>
        </p:txBody>
      </p:sp>
      <p:sp>
        <p:nvSpPr>
          <p:cNvPr id="3" name="Content Placeholder 2">
            <a:extLst>
              <a:ext uri="{FF2B5EF4-FFF2-40B4-BE49-F238E27FC236}">
                <a16:creationId xmlns:a16="http://schemas.microsoft.com/office/drawing/2014/main" id="{19A610E2-1BB4-4D66-87B9-5C3961FCDA42}"/>
              </a:ext>
            </a:extLst>
          </p:cNvPr>
          <p:cNvSpPr>
            <a:spLocks noGrp="1"/>
          </p:cNvSpPr>
          <p:nvPr>
            <p:ph idx="1"/>
          </p:nvPr>
        </p:nvSpPr>
        <p:spPr/>
        <p:txBody>
          <a:bodyPr>
            <a:normAutofit/>
          </a:bodyPr>
          <a:lstStyle/>
          <a:p>
            <a:r>
              <a:rPr lang="en-US" sz="2800" dirty="0"/>
              <a:t>General programs information, including location and cost</a:t>
            </a:r>
          </a:p>
          <a:p>
            <a:r>
              <a:rPr lang="en-US" sz="2800" dirty="0"/>
              <a:t>Performance Information</a:t>
            </a:r>
          </a:p>
        </p:txBody>
      </p:sp>
    </p:spTree>
    <p:extLst>
      <p:ext uri="{BB962C8B-B14F-4D97-AF65-F5344CB8AC3E}">
        <p14:creationId xmlns:p14="http://schemas.microsoft.com/office/powerpoint/2010/main" val="396438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596E-7D04-4A87-8977-86F266526ED8}"/>
              </a:ext>
            </a:extLst>
          </p:cNvPr>
          <p:cNvSpPr>
            <a:spLocks noGrp="1"/>
          </p:cNvSpPr>
          <p:nvPr>
            <p:ph type="title"/>
          </p:nvPr>
        </p:nvSpPr>
        <p:spPr>
          <a:solidFill>
            <a:schemeClr val="accent1"/>
          </a:solidFill>
        </p:spPr>
        <p:txBody>
          <a:bodyPr/>
          <a:lstStyle/>
          <a:p>
            <a:r>
              <a:rPr lang="en-US" dirty="0">
                <a:solidFill>
                  <a:schemeClr val="bg1"/>
                </a:solidFill>
              </a:rPr>
              <a:t>Listed Cost of Programs</a:t>
            </a:r>
          </a:p>
        </p:txBody>
      </p:sp>
      <p:sp>
        <p:nvSpPr>
          <p:cNvPr id="3" name="Content Placeholder 2">
            <a:extLst>
              <a:ext uri="{FF2B5EF4-FFF2-40B4-BE49-F238E27FC236}">
                <a16:creationId xmlns:a16="http://schemas.microsoft.com/office/drawing/2014/main" id="{19A610E2-1BB4-4D66-87B9-5C3961FCDA42}"/>
              </a:ext>
            </a:extLst>
          </p:cNvPr>
          <p:cNvSpPr>
            <a:spLocks noGrp="1"/>
          </p:cNvSpPr>
          <p:nvPr>
            <p:ph idx="1"/>
          </p:nvPr>
        </p:nvSpPr>
        <p:spPr/>
        <p:txBody>
          <a:bodyPr>
            <a:normAutofit/>
          </a:bodyPr>
          <a:lstStyle/>
          <a:p>
            <a:r>
              <a:rPr lang="en-US" dirty="0"/>
              <a:t>The listed cost of a program on the statewide ETPL is based on average cost for non-WIOA students in general.</a:t>
            </a:r>
          </a:p>
          <a:p>
            <a:r>
              <a:rPr lang="en-US" dirty="0"/>
              <a:t>Where providers and local Boards have arrangements to fund programs at different rates for WIOA students, these costs must be maintained separate from the statewide ETPL.</a:t>
            </a:r>
          </a:p>
        </p:txBody>
      </p:sp>
    </p:spTree>
    <p:extLst>
      <p:ext uri="{BB962C8B-B14F-4D97-AF65-F5344CB8AC3E}">
        <p14:creationId xmlns:p14="http://schemas.microsoft.com/office/powerpoint/2010/main" val="338164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4596E-7D04-4A87-8977-86F266526ED8}"/>
              </a:ext>
            </a:extLst>
          </p:cNvPr>
          <p:cNvSpPr>
            <a:spLocks noGrp="1"/>
          </p:cNvSpPr>
          <p:nvPr>
            <p:ph type="title"/>
          </p:nvPr>
        </p:nvSpPr>
        <p:spPr>
          <a:solidFill>
            <a:schemeClr val="accent1"/>
          </a:solidFill>
        </p:spPr>
        <p:txBody>
          <a:bodyPr/>
          <a:lstStyle/>
          <a:p>
            <a:r>
              <a:rPr lang="en-US" dirty="0">
                <a:solidFill>
                  <a:schemeClr val="bg1"/>
                </a:solidFill>
              </a:rPr>
              <a:t>Board Approved?</a:t>
            </a:r>
          </a:p>
        </p:txBody>
      </p:sp>
      <p:sp>
        <p:nvSpPr>
          <p:cNvPr id="3" name="Content Placeholder 2">
            <a:extLst>
              <a:ext uri="{FF2B5EF4-FFF2-40B4-BE49-F238E27FC236}">
                <a16:creationId xmlns:a16="http://schemas.microsoft.com/office/drawing/2014/main" id="{19A610E2-1BB4-4D66-87B9-5C3961FCDA42}"/>
              </a:ext>
            </a:extLst>
          </p:cNvPr>
          <p:cNvSpPr>
            <a:spLocks noGrp="1"/>
          </p:cNvSpPr>
          <p:nvPr>
            <p:ph idx="1"/>
          </p:nvPr>
        </p:nvSpPr>
        <p:spPr/>
        <p:txBody>
          <a:bodyPr>
            <a:normAutofit/>
          </a:bodyPr>
          <a:lstStyle/>
          <a:p>
            <a:r>
              <a:rPr lang="en-US" sz="3600" dirty="0"/>
              <a:t>Boards review and sends to TWC for approval</a:t>
            </a:r>
          </a:p>
          <a:p>
            <a:r>
              <a:rPr lang="en-US" sz="3600" dirty="0"/>
              <a:t>Statewide Approval, Local Relationship</a:t>
            </a:r>
          </a:p>
          <a:p>
            <a:r>
              <a:rPr lang="en-US" sz="2800" dirty="0"/>
              <a:t>Listed by County</a:t>
            </a:r>
          </a:p>
          <a:p>
            <a:r>
              <a:rPr lang="en-US" sz="2800" dirty="0"/>
              <a:t>Local criteria for students</a:t>
            </a:r>
          </a:p>
          <a:p>
            <a:endParaRPr lang="en-US" sz="2800" dirty="0"/>
          </a:p>
        </p:txBody>
      </p:sp>
    </p:spTree>
    <p:extLst>
      <p:ext uri="{BB962C8B-B14F-4D97-AF65-F5344CB8AC3E}">
        <p14:creationId xmlns:p14="http://schemas.microsoft.com/office/powerpoint/2010/main" val="873792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2086</Words>
  <Application>Microsoft Office PowerPoint</Application>
  <PresentationFormat>Widescreen</PresentationFormat>
  <Paragraphs>216</Paragraphs>
  <Slides>36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Courier New</vt:lpstr>
      <vt:lpstr>Wingdings</vt:lpstr>
      <vt:lpstr>Office Theme</vt:lpstr>
      <vt:lpstr>Submitting to the: Texas Workforce Commission Eligible Training Provider System (ETPS) </vt:lpstr>
      <vt:lpstr> Interested in Becoming a  WIOA Eligible Training Provider (ETP) ? Step 1: Meet Regulatory Requirements </vt:lpstr>
      <vt:lpstr>Registered Apprenticeship on the ETPS</vt:lpstr>
      <vt:lpstr>ETP System</vt:lpstr>
      <vt:lpstr>For Eligible Training Providers (ETPs) assigned to the Alamo area WSA may:</vt:lpstr>
      <vt:lpstr>What is the Statewide ETPL?</vt:lpstr>
      <vt:lpstr>Information</vt:lpstr>
      <vt:lpstr>Listed Cost of Programs</vt:lpstr>
      <vt:lpstr>Board Approved?</vt:lpstr>
      <vt:lpstr>Expiration?</vt:lpstr>
      <vt:lpstr>Submitting your Application with the Alamo (WSA) Board </vt:lpstr>
      <vt:lpstr>ETPL Tools- are provided to Boards For Updates &amp; Initial Applications</vt:lpstr>
      <vt:lpstr>PowerPoint Presentation</vt:lpstr>
      <vt:lpstr>Board Tool is used to submit updates &amp; initial applications (new programs) to the Texas Workforce Commission.</vt:lpstr>
      <vt:lpstr>New “Initial” Application? For program currently not listed on the Statewide ETPL For providers assigned and not assigned to the Alamo Board:</vt:lpstr>
      <vt:lpstr>NEW PROGRAMS APPLICATIONS</vt:lpstr>
      <vt:lpstr>Creating an Initial Application </vt:lpstr>
      <vt:lpstr>Next Steps</vt:lpstr>
      <vt:lpstr>Letters of Partnerships</vt:lpstr>
      <vt:lpstr>Board Requirements-Important Next Step</vt:lpstr>
      <vt:lpstr>Submit Regulatory Evidence</vt:lpstr>
      <vt:lpstr>Employer Partnership Requirement  A Texas Workforce Commission (TWC) and Workforce Solutions Alamo(WSA) Board Requirement </vt:lpstr>
      <vt:lpstr>Letter of Support Requirements</vt:lpstr>
      <vt:lpstr>Letter of Support Requirements</vt:lpstr>
      <vt:lpstr>Approvals</vt:lpstr>
      <vt:lpstr>Next Step--TWC Approval</vt:lpstr>
      <vt:lpstr>Student Data Report (SDR)</vt:lpstr>
      <vt:lpstr>Overview of ETP</vt:lpstr>
      <vt:lpstr>PowerPoint Presentation</vt:lpstr>
      <vt:lpstr>PowerPoint Presentation</vt:lpstr>
      <vt:lpstr>PowerPoint Presentation</vt:lpstr>
      <vt:lpstr>ETPL ≠ $</vt:lpstr>
      <vt:lpstr>Or…</vt:lpstr>
      <vt:lpstr>Eligible Training Providers page</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Submitting to the: Texas Workforce Commission Eligible Training Provider System (ETPS) </dc:title>
  <dc:creator>Miriam Barksdale-Botello</dc:creator>
  <cp:lastModifiedBy>Miriam Barksdale-Botello</cp:lastModifiedBy>
  <cp:revision>4</cp:revision>
  <dcterms:created xsi:type="dcterms:W3CDTF">2020-03-06T22:33:14Z</dcterms:created>
  <dcterms:modified xsi:type="dcterms:W3CDTF">2020-03-06T22:52:10Z</dcterms:modified>
</cp:coreProperties>
</file>